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9" r:id="rId6"/>
    <p:sldId id="270" r:id="rId7"/>
    <p:sldId id="274" r:id="rId8"/>
    <p:sldId id="271" r:id="rId9"/>
    <p:sldId id="272" r:id="rId10"/>
    <p:sldId id="273" r:id="rId11"/>
    <p:sldId id="262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284" r:id="rId37"/>
    <p:sldId id="285" r:id="rId38"/>
    <p:sldId id="286" r:id="rId39"/>
    <p:sldId id="287" r:id="rId40"/>
    <p:sldId id="288" r:id="rId41"/>
    <p:sldId id="289" r:id="rId42"/>
    <p:sldId id="264" r:id="rId43"/>
    <p:sldId id="265" r:id="rId44"/>
    <p:sldId id="319" r:id="rId45"/>
    <p:sldId id="309" r:id="rId46"/>
    <p:sldId id="310" r:id="rId47"/>
    <p:sldId id="312" r:id="rId48"/>
    <p:sldId id="306" r:id="rId49"/>
    <p:sldId id="305" r:id="rId50"/>
    <p:sldId id="307" r:id="rId51"/>
    <p:sldId id="314" r:id="rId52"/>
    <p:sldId id="315" r:id="rId53"/>
    <p:sldId id="313" r:id="rId54"/>
    <p:sldId id="308" r:id="rId55"/>
    <p:sldId id="316" r:id="rId56"/>
    <p:sldId id="317" r:id="rId57"/>
    <p:sldId id="320" r:id="rId58"/>
    <p:sldId id="266" r:id="rId59"/>
    <p:sldId id="324" r:id="rId60"/>
    <p:sldId id="321" r:id="rId61"/>
    <p:sldId id="322" r:id="rId62"/>
    <p:sldId id="323" r:id="rId63"/>
    <p:sldId id="268" r:id="rId64"/>
    <p:sldId id="267" r:id="rId65"/>
    <p:sldId id="318" r:id="rId6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878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/>
    <p:restoredTop sz="92676"/>
  </p:normalViewPr>
  <p:slideViewPr>
    <p:cSldViewPr snapToGrid="0" snapToObjects="1">
      <p:cViewPr varScale="1">
        <p:scale>
          <a:sx n="57" d="100"/>
          <a:sy n="57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ACF979-EB1A-4B55-9445-9A4C8A6EBB6A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45F6CF47-B023-4E61-B3BA-809932A5F505}">
      <dgm:prSet phldrT="[文字]"/>
      <dgm:spPr/>
      <dgm:t>
        <a:bodyPr/>
        <a:lstStyle/>
        <a:p>
          <a:r>
            <a:rPr lang="en-US" altLang="zh-TW" dirty="0"/>
            <a:t>1958~1969 (Golden Era)</a:t>
          </a:r>
          <a:endParaRPr lang="zh-TW" altLang="en-US" dirty="0"/>
        </a:p>
      </dgm:t>
    </dgm:pt>
    <dgm:pt modelId="{64440D89-5897-4C3C-B3A5-754C3DB71C38}" type="parTrans" cxnId="{0363D1DF-0208-4891-90C3-B73C2FD4971C}">
      <dgm:prSet/>
      <dgm:spPr/>
      <dgm:t>
        <a:bodyPr/>
        <a:lstStyle/>
        <a:p>
          <a:endParaRPr lang="zh-TW" altLang="en-US"/>
        </a:p>
      </dgm:t>
    </dgm:pt>
    <dgm:pt modelId="{B60521BE-8863-4A37-A367-5AF1DBE990A1}" type="sibTrans" cxnId="{0363D1DF-0208-4891-90C3-B73C2FD4971C}">
      <dgm:prSet/>
      <dgm:spPr/>
      <dgm:t>
        <a:bodyPr/>
        <a:lstStyle/>
        <a:p>
          <a:endParaRPr lang="zh-TW" altLang="en-US"/>
        </a:p>
      </dgm:t>
    </dgm:pt>
    <dgm:pt modelId="{1BB95AFB-61BD-4505-8D72-A210B9D7F510}">
      <dgm:prSet phldrT="[文字]"/>
      <dgm:spPr/>
      <dgm:t>
        <a:bodyPr/>
        <a:lstStyle/>
        <a:p>
          <a:r>
            <a:rPr lang="en-US" altLang="zh-TW" b="1" dirty="0" err="1">
              <a:solidFill>
                <a:srgbClr val="FF0000"/>
              </a:solidFill>
            </a:rPr>
            <a:t>Perceptrons</a:t>
          </a:r>
          <a:endParaRPr lang="zh-TW" altLang="en-US" b="1" dirty="0">
            <a:solidFill>
              <a:srgbClr val="FF0000"/>
            </a:solidFill>
          </a:endParaRPr>
        </a:p>
      </dgm:t>
    </dgm:pt>
    <dgm:pt modelId="{9DC1E219-F5B3-401E-8373-72D98BE20837}" type="parTrans" cxnId="{F79CCD0B-8F8A-4E8C-ABB4-34A1239CC56E}">
      <dgm:prSet/>
      <dgm:spPr/>
      <dgm:t>
        <a:bodyPr/>
        <a:lstStyle/>
        <a:p>
          <a:endParaRPr lang="zh-TW" altLang="en-US"/>
        </a:p>
      </dgm:t>
    </dgm:pt>
    <dgm:pt modelId="{B3BAFDCC-EE22-4629-8BE5-32AD57DF7970}" type="sibTrans" cxnId="{F79CCD0B-8F8A-4E8C-ABB4-34A1239CC56E}">
      <dgm:prSet/>
      <dgm:spPr/>
      <dgm:t>
        <a:bodyPr/>
        <a:lstStyle/>
        <a:p>
          <a:endParaRPr lang="zh-TW" altLang="en-US"/>
        </a:p>
      </dgm:t>
    </dgm:pt>
    <dgm:pt modelId="{29279294-4264-476C-96E9-DE12E6116558}">
      <dgm:prSet phldrT="[文字]"/>
      <dgm:spPr/>
      <dgm:t>
        <a:bodyPr/>
        <a:lstStyle/>
        <a:p>
          <a:r>
            <a:rPr lang="en-US" altLang="zh-TW" dirty="0"/>
            <a:t>Rosenblatt (1958), Minsky &amp; </a:t>
          </a:r>
          <a:r>
            <a:rPr lang="en-US" altLang="zh-TW" dirty="0" err="1"/>
            <a:t>Papert</a:t>
          </a:r>
          <a:r>
            <a:rPr lang="en-US" altLang="zh-TW" dirty="0"/>
            <a:t> (1969)</a:t>
          </a:r>
          <a:endParaRPr lang="zh-TW" altLang="en-US" dirty="0"/>
        </a:p>
      </dgm:t>
    </dgm:pt>
    <dgm:pt modelId="{D2FE3CAF-3702-453D-A6A9-34FA00593768}" type="parTrans" cxnId="{DF019B33-E324-4BE0-908E-59159E307420}">
      <dgm:prSet/>
      <dgm:spPr/>
      <dgm:t>
        <a:bodyPr/>
        <a:lstStyle/>
        <a:p>
          <a:endParaRPr lang="zh-TW" altLang="en-US"/>
        </a:p>
      </dgm:t>
    </dgm:pt>
    <dgm:pt modelId="{803C775E-19EC-4464-A68C-63C59629B7B4}" type="sibTrans" cxnId="{DF019B33-E324-4BE0-908E-59159E307420}">
      <dgm:prSet/>
      <dgm:spPr/>
      <dgm:t>
        <a:bodyPr/>
        <a:lstStyle/>
        <a:p>
          <a:endParaRPr lang="zh-TW" altLang="en-US"/>
        </a:p>
      </dgm:t>
    </dgm:pt>
    <dgm:pt modelId="{070BF621-680B-42D5-BA8D-DB3F5EA75B31}">
      <dgm:prSet phldrT="[文字]"/>
      <dgm:spPr/>
      <dgm:t>
        <a:bodyPr/>
        <a:lstStyle/>
        <a:p>
          <a:r>
            <a:rPr lang="en-US" altLang="zh-TW" dirty="0"/>
            <a:t>1981~1998 (AI Summer)</a:t>
          </a:r>
          <a:endParaRPr lang="zh-TW" altLang="en-US" dirty="0"/>
        </a:p>
      </dgm:t>
    </dgm:pt>
    <dgm:pt modelId="{32E9F363-3AB9-4227-82CA-702B42DFEE2F}" type="parTrans" cxnId="{3392C02C-7FC4-4732-B58E-0DB4801362B2}">
      <dgm:prSet/>
      <dgm:spPr/>
      <dgm:t>
        <a:bodyPr/>
        <a:lstStyle/>
        <a:p>
          <a:endParaRPr lang="zh-TW" altLang="en-US"/>
        </a:p>
      </dgm:t>
    </dgm:pt>
    <dgm:pt modelId="{99A8AE0D-8005-4469-AC4A-A426952738B0}" type="sibTrans" cxnId="{3392C02C-7FC4-4732-B58E-0DB4801362B2}">
      <dgm:prSet/>
      <dgm:spPr/>
      <dgm:t>
        <a:bodyPr/>
        <a:lstStyle/>
        <a:p>
          <a:endParaRPr lang="zh-TW" altLang="en-US"/>
        </a:p>
      </dgm:t>
    </dgm:pt>
    <dgm:pt modelId="{5C89EC77-4A95-4CB5-B9F4-933C59FC0B79}">
      <dgm:prSet phldrT="[文字]"/>
      <dgm:spPr/>
      <dgm:t>
        <a:bodyPr/>
        <a:lstStyle/>
        <a:p>
          <a:r>
            <a:rPr lang="en-US" altLang="zh-TW" b="1" dirty="0">
              <a:solidFill>
                <a:srgbClr val="FF0000"/>
              </a:solidFill>
            </a:rPr>
            <a:t>Backpropagation, LSTM, OCR</a:t>
          </a:r>
          <a:endParaRPr lang="zh-TW" altLang="en-US" b="1" dirty="0">
            <a:solidFill>
              <a:srgbClr val="FF0000"/>
            </a:solidFill>
          </a:endParaRPr>
        </a:p>
      </dgm:t>
    </dgm:pt>
    <dgm:pt modelId="{EC368AB2-9439-4240-BBEB-B6D33FC8B713}" type="parTrans" cxnId="{B50B25DA-7598-4CDB-8B7F-8E7E982AC428}">
      <dgm:prSet/>
      <dgm:spPr/>
      <dgm:t>
        <a:bodyPr/>
        <a:lstStyle/>
        <a:p>
          <a:endParaRPr lang="zh-TW" altLang="en-US"/>
        </a:p>
      </dgm:t>
    </dgm:pt>
    <dgm:pt modelId="{7633DAF2-113E-4085-BD5A-862781016DA4}" type="sibTrans" cxnId="{B50B25DA-7598-4CDB-8B7F-8E7E982AC428}">
      <dgm:prSet/>
      <dgm:spPr/>
      <dgm:t>
        <a:bodyPr/>
        <a:lstStyle/>
        <a:p>
          <a:endParaRPr lang="zh-TW" altLang="en-US"/>
        </a:p>
      </dgm:t>
    </dgm:pt>
    <dgm:pt modelId="{29DD101A-687C-4A09-A1AB-63C921F67DAD}">
      <dgm:prSet phldrT="[文字]"/>
      <dgm:spPr/>
      <dgm:t>
        <a:bodyPr/>
        <a:lstStyle/>
        <a:p>
          <a:r>
            <a:rPr lang="en-US" altLang="zh-TW" dirty="0" err="1"/>
            <a:t>Rumelhart</a:t>
          </a:r>
          <a:r>
            <a:rPr lang="en-US" altLang="zh-TW" dirty="0"/>
            <a:t>, Hinton, Williams, </a:t>
          </a:r>
          <a:r>
            <a:rPr lang="en-US" altLang="zh-TW" dirty="0" err="1"/>
            <a:t>Hochreiter</a:t>
          </a:r>
          <a:r>
            <a:rPr lang="en-US" altLang="zh-TW" dirty="0"/>
            <a:t>, </a:t>
          </a:r>
          <a:r>
            <a:rPr lang="en-US" altLang="zh-TW" dirty="0" err="1"/>
            <a:t>Schmidhuber</a:t>
          </a:r>
          <a:r>
            <a:rPr lang="en-US" altLang="zh-TW" dirty="0"/>
            <a:t>, </a:t>
          </a:r>
          <a:r>
            <a:rPr lang="en-US" altLang="zh-TW" dirty="0" err="1"/>
            <a:t>LeCun</a:t>
          </a:r>
          <a:r>
            <a:rPr lang="en-US" altLang="zh-TW" dirty="0"/>
            <a:t>, </a:t>
          </a:r>
          <a:r>
            <a:rPr lang="en-US" altLang="zh-TW" dirty="0" err="1"/>
            <a:t>Bottou</a:t>
          </a:r>
          <a:r>
            <a:rPr lang="en-US" altLang="zh-TW" dirty="0"/>
            <a:t>, </a:t>
          </a:r>
          <a:r>
            <a:rPr lang="en-US" altLang="zh-TW" dirty="0" err="1"/>
            <a:t>Bengio</a:t>
          </a:r>
          <a:r>
            <a:rPr lang="en-US" altLang="zh-TW" dirty="0"/>
            <a:t>, </a:t>
          </a:r>
          <a:r>
            <a:rPr lang="en-US" altLang="zh-TW" dirty="0" err="1"/>
            <a:t>Haffner</a:t>
          </a:r>
          <a:endParaRPr lang="zh-TW" altLang="en-US" dirty="0"/>
        </a:p>
      </dgm:t>
    </dgm:pt>
    <dgm:pt modelId="{AA3CB46C-F887-4B6A-89A2-3EA0A8BB08FC}" type="parTrans" cxnId="{8B80588F-4136-4CBD-88DA-E8385AB3706B}">
      <dgm:prSet/>
      <dgm:spPr/>
      <dgm:t>
        <a:bodyPr/>
        <a:lstStyle/>
        <a:p>
          <a:endParaRPr lang="zh-TW" altLang="en-US"/>
        </a:p>
      </dgm:t>
    </dgm:pt>
    <dgm:pt modelId="{4552B66F-4498-46ED-B4DC-7EFF6EE30B63}" type="sibTrans" cxnId="{8B80588F-4136-4CBD-88DA-E8385AB3706B}">
      <dgm:prSet/>
      <dgm:spPr/>
      <dgm:t>
        <a:bodyPr/>
        <a:lstStyle/>
        <a:p>
          <a:endParaRPr lang="zh-TW" altLang="en-US"/>
        </a:p>
      </dgm:t>
    </dgm:pt>
    <dgm:pt modelId="{72817C68-4446-470C-AE71-4CA70CCC5D27}">
      <dgm:prSet phldrT="[文字]"/>
      <dgm:spPr/>
      <dgm:t>
        <a:bodyPr/>
        <a:lstStyle/>
        <a:p>
          <a:r>
            <a:rPr lang="en-US" altLang="zh-TW" dirty="0"/>
            <a:t>2006~now (Thaw of AI Winter)</a:t>
          </a:r>
          <a:endParaRPr lang="zh-TW" altLang="en-US" dirty="0"/>
        </a:p>
      </dgm:t>
    </dgm:pt>
    <dgm:pt modelId="{63B00221-19E3-4C35-862B-02DFBCB7BEEB}" type="parTrans" cxnId="{37ABCAD5-3C36-4BAC-9480-FBA23D4CAE3D}">
      <dgm:prSet/>
      <dgm:spPr/>
      <dgm:t>
        <a:bodyPr/>
        <a:lstStyle/>
        <a:p>
          <a:endParaRPr lang="zh-TW" altLang="en-US"/>
        </a:p>
      </dgm:t>
    </dgm:pt>
    <dgm:pt modelId="{FEACABE5-1936-4595-BB92-F6D53ED02813}" type="sibTrans" cxnId="{37ABCAD5-3C36-4BAC-9480-FBA23D4CAE3D}">
      <dgm:prSet/>
      <dgm:spPr/>
      <dgm:t>
        <a:bodyPr/>
        <a:lstStyle/>
        <a:p>
          <a:endParaRPr lang="zh-TW" altLang="en-US"/>
        </a:p>
      </dgm:t>
    </dgm:pt>
    <dgm:pt modelId="{B730C467-B9F8-4261-9107-8738DD43961E}">
      <dgm:prSet phldrT="[文字]"/>
      <dgm:spPr/>
      <dgm:t>
        <a:bodyPr/>
        <a:lstStyle/>
        <a:p>
          <a:r>
            <a:rPr lang="en-US" altLang="zh-TW" b="1" dirty="0">
              <a:solidFill>
                <a:srgbClr val="FF0000"/>
              </a:solidFill>
            </a:rPr>
            <a:t>Deep Learning, </a:t>
          </a:r>
          <a:r>
            <a:rPr lang="en-US" altLang="zh-TW" b="1" dirty="0" err="1">
              <a:solidFill>
                <a:srgbClr val="FF0000"/>
              </a:solidFill>
            </a:rPr>
            <a:t>Imagenet</a:t>
          </a:r>
          <a:r>
            <a:rPr lang="en-US" altLang="zh-TW" b="1" dirty="0">
              <a:solidFill>
                <a:srgbClr val="FF0000"/>
              </a:solidFill>
            </a:rPr>
            <a:t>, </a:t>
          </a:r>
          <a:r>
            <a:rPr lang="en-US" altLang="zh-TW" b="1" dirty="0" err="1">
              <a:solidFill>
                <a:srgbClr val="FF0000"/>
              </a:solidFill>
            </a:rPr>
            <a:t>Alexnet</a:t>
          </a:r>
          <a:r>
            <a:rPr lang="en-US" altLang="zh-TW" b="1" dirty="0">
              <a:solidFill>
                <a:srgbClr val="FF0000"/>
              </a:solidFill>
            </a:rPr>
            <a:t>, </a:t>
          </a:r>
          <a:r>
            <a:rPr lang="en-US" altLang="zh-TW" b="1" dirty="0" err="1">
              <a:solidFill>
                <a:srgbClr val="FF0000"/>
              </a:solidFill>
            </a:rPr>
            <a:t>GoogLeNet</a:t>
          </a:r>
          <a:r>
            <a:rPr lang="en-US" altLang="zh-TW" b="1" dirty="0">
              <a:solidFill>
                <a:srgbClr val="FF0000"/>
              </a:solidFill>
            </a:rPr>
            <a:t> etc.</a:t>
          </a:r>
          <a:endParaRPr lang="zh-TW" altLang="en-US" b="1" dirty="0">
            <a:solidFill>
              <a:srgbClr val="FF0000"/>
            </a:solidFill>
          </a:endParaRPr>
        </a:p>
      </dgm:t>
    </dgm:pt>
    <dgm:pt modelId="{A72AFBBD-D4B8-42BC-8C18-D02060C94900}" type="parTrans" cxnId="{F7A9B977-BCF1-4265-B19B-64402B33FB1A}">
      <dgm:prSet/>
      <dgm:spPr/>
      <dgm:t>
        <a:bodyPr/>
        <a:lstStyle/>
        <a:p>
          <a:endParaRPr lang="zh-TW" altLang="en-US"/>
        </a:p>
      </dgm:t>
    </dgm:pt>
    <dgm:pt modelId="{21415DA1-8B5E-47E6-8D67-5C2B2D10B959}" type="sibTrans" cxnId="{F7A9B977-BCF1-4265-B19B-64402B33FB1A}">
      <dgm:prSet/>
      <dgm:spPr/>
      <dgm:t>
        <a:bodyPr/>
        <a:lstStyle/>
        <a:p>
          <a:endParaRPr lang="zh-TW" altLang="en-US"/>
        </a:p>
      </dgm:t>
    </dgm:pt>
    <dgm:pt modelId="{F15FDFE7-09A0-4C33-B5AE-3094520EF618}">
      <dgm:prSet phldrT="[文字]"/>
      <dgm:spPr/>
      <dgm:t>
        <a:bodyPr/>
        <a:lstStyle/>
        <a:p>
          <a:r>
            <a:rPr lang="en-US" altLang="zh-TW" dirty="0"/>
            <a:t>Hinton, </a:t>
          </a:r>
          <a:r>
            <a:rPr lang="en-US" altLang="zh-TW" dirty="0" err="1"/>
            <a:t>Osindero</a:t>
          </a:r>
          <a:r>
            <a:rPr lang="en-US" altLang="zh-TW" dirty="0"/>
            <a:t>, </a:t>
          </a:r>
          <a:r>
            <a:rPr lang="en-US" altLang="zh-TW" dirty="0" err="1"/>
            <a:t>Teh</a:t>
          </a:r>
          <a:r>
            <a:rPr lang="en-US" altLang="zh-TW" dirty="0"/>
            <a:t>, Deng, </a:t>
          </a:r>
          <a:r>
            <a:rPr lang="en-US" altLang="zh-TW" dirty="0" err="1"/>
            <a:t>LeCun</a:t>
          </a:r>
          <a:r>
            <a:rPr lang="en-US" altLang="zh-TW" dirty="0"/>
            <a:t>, </a:t>
          </a:r>
          <a:r>
            <a:rPr lang="en-US" altLang="zh-TW" dirty="0" err="1"/>
            <a:t>Bottou</a:t>
          </a:r>
          <a:r>
            <a:rPr lang="en-US" altLang="zh-TW" dirty="0"/>
            <a:t>, </a:t>
          </a:r>
          <a:r>
            <a:rPr lang="en-US" altLang="zh-TW" dirty="0" err="1"/>
            <a:t>Bengio</a:t>
          </a:r>
          <a:r>
            <a:rPr lang="en-US" altLang="zh-TW" dirty="0"/>
            <a:t>, </a:t>
          </a:r>
          <a:r>
            <a:rPr lang="en-US" altLang="zh-TW" dirty="0" err="1"/>
            <a:t>Haffner</a:t>
          </a:r>
          <a:r>
            <a:rPr lang="en-US" altLang="zh-TW" dirty="0"/>
            <a:t> </a:t>
          </a:r>
          <a:endParaRPr lang="zh-TW" altLang="en-US" dirty="0"/>
        </a:p>
      </dgm:t>
    </dgm:pt>
    <dgm:pt modelId="{EF82B221-BA5D-4C47-9B36-C722836C5879}" type="parTrans" cxnId="{9A872E83-95BF-459B-8AAA-A468ADDCB9B8}">
      <dgm:prSet/>
      <dgm:spPr/>
      <dgm:t>
        <a:bodyPr/>
        <a:lstStyle/>
        <a:p>
          <a:endParaRPr lang="zh-TW" altLang="en-US"/>
        </a:p>
      </dgm:t>
    </dgm:pt>
    <dgm:pt modelId="{06679824-3985-4C4F-B8FD-D2E4C08EF6DE}" type="sibTrans" cxnId="{9A872E83-95BF-459B-8AAA-A468ADDCB9B8}">
      <dgm:prSet/>
      <dgm:spPr/>
      <dgm:t>
        <a:bodyPr/>
        <a:lstStyle/>
        <a:p>
          <a:endParaRPr lang="zh-TW" altLang="en-US"/>
        </a:p>
      </dgm:t>
    </dgm:pt>
    <dgm:pt modelId="{D1380604-A350-4894-9039-6BC181F4232A}">
      <dgm:prSet phldrT="[文字]"/>
      <dgm:spPr/>
      <dgm:t>
        <a:bodyPr/>
        <a:lstStyle/>
        <a:p>
          <a:r>
            <a:rPr lang="en-US" altLang="zh-TW" dirty="0"/>
            <a:t>1970~1980 (1</a:t>
          </a:r>
          <a:r>
            <a:rPr lang="en-US" altLang="zh-TW" baseline="30000" dirty="0"/>
            <a:t>st</a:t>
          </a:r>
          <a:r>
            <a:rPr lang="en-US" altLang="zh-TW" dirty="0"/>
            <a:t> AI Winter)</a:t>
          </a:r>
          <a:endParaRPr lang="zh-TW" altLang="en-US" dirty="0"/>
        </a:p>
      </dgm:t>
    </dgm:pt>
    <dgm:pt modelId="{B2421678-905C-4770-A0E9-5A894536C7BC}" type="parTrans" cxnId="{9D48584F-DDD1-451E-9499-395AAF336430}">
      <dgm:prSet/>
      <dgm:spPr/>
      <dgm:t>
        <a:bodyPr/>
        <a:lstStyle/>
        <a:p>
          <a:endParaRPr lang="zh-TW" altLang="en-US"/>
        </a:p>
      </dgm:t>
    </dgm:pt>
    <dgm:pt modelId="{5428838F-EA36-40BA-BDD3-7E2668E1E0E1}" type="sibTrans" cxnId="{9D48584F-DDD1-451E-9499-395AAF336430}">
      <dgm:prSet/>
      <dgm:spPr/>
      <dgm:t>
        <a:bodyPr/>
        <a:lstStyle/>
        <a:p>
          <a:endParaRPr lang="zh-TW" altLang="en-US"/>
        </a:p>
      </dgm:t>
    </dgm:pt>
    <dgm:pt modelId="{8D68DCFB-B6B5-4B5F-B9A4-76D5B5F58CC6}">
      <dgm:prSet phldrT="[文字]"/>
      <dgm:spPr/>
      <dgm:t>
        <a:bodyPr/>
        <a:lstStyle/>
        <a:p>
          <a:r>
            <a:rPr lang="en-US" altLang="zh-TW" dirty="0"/>
            <a:t>Minsky &amp; </a:t>
          </a:r>
          <a:r>
            <a:rPr lang="en-US" altLang="zh-TW" dirty="0" err="1"/>
            <a:t>Papert</a:t>
          </a:r>
          <a:r>
            <a:rPr lang="en-US" altLang="zh-TW" dirty="0"/>
            <a:t> showed XOR cannot be solved by </a:t>
          </a:r>
          <a:r>
            <a:rPr lang="en-US" altLang="zh-TW" dirty="0" err="1"/>
            <a:t>Perceptrons</a:t>
          </a:r>
          <a:r>
            <a:rPr lang="en-US" altLang="zh-TW" dirty="0"/>
            <a:t> (1969)</a:t>
          </a:r>
          <a:endParaRPr lang="zh-TW" altLang="en-US" dirty="0"/>
        </a:p>
      </dgm:t>
    </dgm:pt>
    <dgm:pt modelId="{8D274FA4-5B03-4524-9C78-F5667676998A}" type="parTrans" cxnId="{C9D7C7FD-1D9E-4A82-892F-58A661E9069F}">
      <dgm:prSet/>
      <dgm:spPr/>
      <dgm:t>
        <a:bodyPr/>
        <a:lstStyle/>
        <a:p>
          <a:endParaRPr lang="zh-TW" altLang="en-US"/>
        </a:p>
      </dgm:t>
    </dgm:pt>
    <dgm:pt modelId="{A2DB0AFB-0E81-4C43-A03E-F426033468F7}" type="sibTrans" cxnId="{C9D7C7FD-1D9E-4A82-892F-58A661E9069F}">
      <dgm:prSet/>
      <dgm:spPr/>
      <dgm:t>
        <a:bodyPr/>
        <a:lstStyle/>
        <a:p>
          <a:endParaRPr lang="zh-TW" altLang="en-US"/>
        </a:p>
      </dgm:t>
    </dgm:pt>
    <dgm:pt modelId="{252F586A-6A3C-4104-8971-F3D1CC983EF9}">
      <dgm:prSet phldrT="[文字]"/>
      <dgm:spPr/>
      <dgm:t>
        <a:bodyPr/>
        <a:lstStyle/>
        <a:p>
          <a:r>
            <a:rPr lang="en-US" altLang="zh-TW" dirty="0"/>
            <a:t>AI Dreams shattered</a:t>
          </a:r>
          <a:endParaRPr lang="zh-TW" altLang="en-US" dirty="0"/>
        </a:p>
      </dgm:t>
    </dgm:pt>
    <dgm:pt modelId="{04E2DE9A-62C1-4AFC-A6A9-5FAA68CEAE2D}" type="parTrans" cxnId="{5C5D65D2-B48E-440B-BA65-9B1BF721F066}">
      <dgm:prSet/>
      <dgm:spPr/>
      <dgm:t>
        <a:bodyPr/>
        <a:lstStyle/>
        <a:p>
          <a:endParaRPr lang="zh-TW" altLang="en-US"/>
        </a:p>
      </dgm:t>
    </dgm:pt>
    <dgm:pt modelId="{FE3175DC-F66A-4507-8995-0A7FF101164D}" type="sibTrans" cxnId="{5C5D65D2-B48E-440B-BA65-9B1BF721F066}">
      <dgm:prSet/>
      <dgm:spPr/>
      <dgm:t>
        <a:bodyPr/>
        <a:lstStyle/>
        <a:p>
          <a:endParaRPr lang="zh-TW" altLang="en-US"/>
        </a:p>
      </dgm:t>
    </dgm:pt>
    <dgm:pt modelId="{DDAD7736-68E8-4359-9BBA-C6CF04C1D3DA}">
      <dgm:prSet phldrT="[文字]"/>
      <dgm:spPr/>
      <dgm:t>
        <a:bodyPr/>
        <a:lstStyle/>
        <a:p>
          <a:r>
            <a:rPr lang="en-US" altLang="zh-TW" b="1" dirty="0">
              <a:solidFill>
                <a:srgbClr val="FF0000"/>
              </a:solidFill>
            </a:rPr>
            <a:t>Backpropagation</a:t>
          </a:r>
          <a:r>
            <a:rPr lang="en-US" altLang="zh-TW" dirty="0"/>
            <a:t>: </a:t>
          </a:r>
          <a:r>
            <a:rPr lang="en-US" altLang="zh-TW" dirty="0" err="1"/>
            <a:t>Linnainmaa</a:t>
          </a:r>
          <a:r>
            <a:rPr lang="en-US" altLang="zh-TW" dirty="0"/>
            <a:t>, </a:t>
          </a:r>
          <a:r>
            <a:rPr lang="en-US" altLang="zh-TW" dirty="0" err="1"/>
            <a:t>Werbos</a:t>
          </a:r>
          <a:endParaRPr lang="zh-TW" altLang="en-US" dirty="0"/>
        </a:p>
      </dgm:t>
    </dgm:pt>
    <dgm:pt modelId="{2B8128F6-8BF2-4448-AE88-E3C8028D7CC5}" type="parTrans" cxnId="{83EEEEF0-9A02-40D6-BBEF-62413B134354}">
      <dgm:prSet/>
      <dgm:spPr/>
      <dgm:t>
        <a:bodyPr/>
        <a:lstStyle/>
        <a:p>
          <a:endParaRPr lang="zh-TW" altLang="en-US"/>
        </a:p>
      </dgm:t>
    </dgm:pt>
    <dgm:pt modelId="{61987FDE-8D29-4234-BE34-555F8C5B6C5F}" type="sibTrans" cxnId="{83EEEEF0-9A02-40D6-BBEF-62413B134354}">
      <dgm:prSet/>
      <dgm:spPr/>
      <dgm:t>
        <a:bodyPr/>
        <a:lstStyle/>
        <a:p>
          <a:endParaRPr lang="zh-TW" altLang="en-US"/>
        </a:p>
      </dgm:t>
    </dgm:pt>
    <dgm:pt modelId="{C9B30020-14FE-4457-A4E2-CA9E4BA580C2}">
      <dgm:prSet phldrT="[文字]"/>
      <dgm:spPr/>
      <dgm:t>
        <a:bodyPr/>
        <a:lstStyle/>
        <a:p>
          <a:r>
            <a:rPr lang="en-US" altLang="zh-TW" dirty="0"/>
            <a:t>1999~2005 (2</a:t>
          </a:r>
          <a:r>
            <a:rPr lang="en-US" altLang="zh-TW" baseline="30000" dirty="0"/>
            <a:t>nd</a:t>
          </a:r>
          <a:r>
            <a:rPr lang="en-US" altLang="zh-TW" dirty="0"/>
            <a:t> AI Winter)</a:t>
          </a:r>
          <a:endParaRPr lang="zh-TW" altLang="en-US" dirty="0"/>
        </a:p>
      </dgm:t>
    </dgm:pt>
    <dgm:pt modelId="{44D47779-A5BE-42AB-A36A-20BC8E610C44}" type="parTrans" cxnId="{9DB7DEC3-94C7-45F5-854D-3B355C6B3D36}">
      <dgm:prSet/>
      <dgm:spPr/>
      <dgm:t>
        <a:bodyPr/>
        <a:lstStyle/>
        <a:p>
          <a:endParaRPr lang="zh-TW" altLang="en-US"/>
        </a:p>
      </dgm:t>
    </dgm:pt>
    <dgm:pt modelId="{CF2E4ADD-3085-48EC-AD84-A03A5FCAB7EE}" type="sibTrans" cxnId="{9DB7DEC3-94C7-45F5-854D-3B355C6B3D36}">
      <dgm:prSet/>
      <dgm:spPr/>
      <dgm:t>
        <a:bodyPr/>
        <a:lstStyle/>
        <a:p>
          <a:endParaRPr lang="zh-TW" altLang="en-US"/>
        </a:p>
      </dgm:t>
    </dgm:pt>
    <dgm:pt modelId="{E636293F-809C-434D-8937-AE5A36CF2A15}">
      <dgm:prSet phldrT="[文字]"/>
      <dgm:spPr/>
      <dgm:t>
        <a:bodyPr/>
        <a:lstStyle/>
        <a:p>
          <a:r>
            <a:rPr lang="en-US" altLang="zh-TW" dirty="0"/>
            <a:t>Kernel Machines (SVM, etc.) became popular</a:t>
          </a:r>
          <a:endParaRPr lang="zh-TW" altLang="en-US" dirty="0"/>
        </a:p>
      </dgm:t>
    </dgm:pt>
    <dgm:pt modelId="{70E725C6-CCCA-48D1-86A2-6882270543D3}" type="parTrans" cxnId="{F57519C2-5950-46CF-832B-8C89E7B3F49F}">
      <dgm:prSet/>
      <dgm:spPr/>
      <dgm:t>
        <a:bodyPr/>
        <a:lstStyle/>
        <a:p>
          <a:endParaRPr lang="zh-TW" altLang="en-US"/>
        </a:p>
      </dgm:t>
    </dgm:pt>
    <dgm:pt modelId="{50965A25-8302-4A1E-B9F4-BBAC485EE2D1}" type="sibTrans" cxnId="{F57519C2-5950-46CF-832B-8C89E7B3F49F}">
      <dgm:prSet/>
      <dgm:spPr/>
      <dgm:t>
        <a:bodyPr/>
        <a:lstStyle/>
        <a:p>
          <a:endParaRPr lang="zh-TW" altLang="en-US"/>
        </a:p>
      </dgm:t>
    </dgm:pt>
    <dgm:pt modelId="{12C550CE-EF7D-46F6-9F35-71B6CE239602}">
      <dgm:prSet phldrT="[文字]"/>
      <dgm:spPr/>
      <dgm:t>
        <a:bodyPr/>
        <a:lstStyle/>
        <a:p>
          <a:r>
            <a:rPr lang="en-US" altLang="zh-TW" dirty="0"/>
            <a:t>NN could not improve beyond few layers</a:t>
          </a:r>
          <a:endParaRPr lang="zh-TW" altLang="en-US" dirty="0"/>
        </a:p>
      </dgm:t>
    </dgm:pt>
    <dgm:pt modelId="{D7A7DB22-CECE-4E6B-8A04-B9A64186D6C1}" type="parTrans" cxnId="{89E4F801-90F3-4DDE-B702-522594D9CF23}">
      <dgm:prSet/>
      <dgm:spPr/>
      <dgm:t>
        <a:bodyPr/>
        <a:lstStyle/>
        <a:p>
          <a:endParaRPr lang="zh-TW" altLang="en-US"/>
        </a:p>
      </dgm:t>
    </dgm:pt>
    <dgm:pt modelId="{F4D531D4-B018-4836-A515-08DDD1EB9760}" type="sibTrans" cxnId="{89E4F801-90F3-4DDE-B702-522594D9CF23}">
      <dgm:prSet/>
      <dgm:spPr/>
      <dgm:t>
        <a:bodyPr/>
        <a:lstStyle/>
        <a:p>
          <a:endParaRPr lang="zh-TW" altLang="en-US"/>
        </a:p>
      </dgm:t>
    </dgm:pt>
    <dgm:pt modelId="{67E8FBBE-E2A1-48F7-A53D-041914E4D971}" type="pres">
      <dgm:prSet presAssocID="{4BACF979-EB1A-4B55-9445-9A4C8A6EBB6A}" presName="theList" presStyleCnt="0">
        <dgm:presLayoutVars>
          <dgm:dir/>
          <dgm:animLvl val="lvl"/>
          <dgm:resizeHandles val="exact"/>
        </dgm:presLayoutVars>
      </dgm:prSet>
      <dgm:spPr/>
    </dgm:pt>
    <dgm:pt modelId="{873A2FDA-1C6B-45EE-BD77-6C270C9BC8F4}" type="pres">
      <dgm:prSet presAssocID="{45F6CF47-B023-4E61-B3BA-809932A5F505}" presName="compNode" presStyleCnt="0"/>
      <dgm:spPr/>
    </dgm:pt>
    <dgm:pt modelId="{ACF9DFA0-8A38-4DB4-B153-F75E85DB8402}" type="pres">
      <dgm:prSet presAssocID="{45F6CF47-B023-4E61-B3BA-809932A5F505}" presName="noGeometry" presStyleCnt="0"/>
      <dgm:spPr/>
    </dgm:pt>
    <dgm:pt modelId="{3ED35DBF-E088-44CD-8969-4FDA6A74FA77}" type="pres">
      <dgm:prSet presAssocID="{45F6CF47-B023-4E61-B3BA-809932A5F505}" presName="childTextVisible" presStyleLbl="bgAccFollowNode1" presStyleIdx="0" presStyleCnt="5">
        <dgm:presLayoutVars>
          <dgm:bulletEnabled val="1"/>
        </dgm:presLayoutVars>
      </dgm:prSet>
      <dgm:spPr/>
    </dgm:pt>
    <dgm:pt modelId="{7C445936-C542-4D70-8918-E9BC7567E987}" type="pres">
      <dgm:prSet presAssocID="{45F6CF47-B023-4E61-B3BA-809932A5F505}" presName="childTextHidden" presStyleLbl="bgAccFollowNode1" presStyleIdx="0" presStyleCnt="5"/>
      <dgm:spPr/>
    </dgm:pt>
    <dgm:pt modelId="{386C22EB-2A0D-46CA-92B7-6E844A69D7E1}" type="pres">
      <dgm:prSet presAssocID="{45F6CF47-B023-4E61-B3BA-809932A5F50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B6B74CF-988A-40C3-8016-0EBCD6EE6345}" type="pres">
      <dgm:prSet presAssocID="{45F6CF47-B023-4E61-B3BA-809932A5F505}" presName="aSpace" presStyleCnt="0"/>
      <dgm:spPr/>
    </dgm:pt>
    <dgm:pt modelId="{61C930A8-4DD2-46EF-870E-965A634EFDB3}" type="pres">
      <dgm:prSet presAssocID="{D1380604-A350-4894-9039-6BC181F4232A}" presName="compNode" presStyleCnt="0"/>
      <dgm:spPr/>
    </dgm:pt>
    <dgm:pt modelId="{C3327019-F256-4166-82EA-A063644392C1}" type="pres">
      <dgm:prSet presAssocID="{D1380604-A350-4894-9039-6BC181F4232A}" presName="noGeometry" presStyleCnt="0"/>
      <dgm:spPr/>
    </dgm:pt>
    <dgm:pt modelId="{8E32EF88-2BDF-46F8-B078-F7E645C9CCBA}" type="pres">
      <dgm:prSet presAssocID="{D1380604-A350-4894-9039-6BC181F4232A}" presName="childTextVisible" presStyleLbl="bgAccFollowNode1" presStyleIdx="1" presStyleCnt="5">
        <dgm:presLayoutVars>
          <dgm:bulletEnabled val="1"/>
        </dgm:presLayoutVars>
      </dgm:prSet>
      <dgm:spPr/>
    </dgm:pt>
    <dgm:pt modelId="{94B33CC5-000A-42B6-AF6C-FC5C4EDFCD1B}" type="pres">
      <dgm:prSet presAssocID="{D1380604-A350-4894-9039-6BC181F4232A}" presName="childTextHidden" presStyleLbl="bgAccFollowNode1" presStyleIdx="1" presStyleCnt="5"/>
      <dgm:spPr/>
    </dgm:pt>
    <dgm:pt modelId="{C603941F-50B7-44BA-9167-52976F6726D7}" type="pres">
      <dgm:prSet presAssocID="{D1380604-A350-4894-9039-6BC181F4232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1EF989C-04AD-40CD-9F78-3C686A2EDA94}" type="pres">
      <dgm:prSet presAssocID="{D1380604-A350-4894-9039-6BC181F4232A}" presName="aSpace" presStyleCnt="0"/>
      <dgm:spPr/>
    </dgm:pt>
    <dgm:pt modelId="{3AC4511C-D2F7-4049-9A15-E6DD948412E1}" type="pres">
      <dgm:prSet presAssocID="{070BF621-680B-42D5-BA8D-DB3F5EA75B31}" presName="compNode" presStyleCnt="0"/>
      <dgm:spPr/>
    </dgm:pt>
    <dgm:pt modelId="{110C1536-1D50-4308-9D66-7BA4B4F16BA8}" type="pres">
      <dgm:prSet presAssocID="{070BF621-680B-42D5-BA8D-DB3F5EA75B31}" presName="noGeometry" presStyleCnt="0"/>
      <dgm:spPr/>
    </dgm:pt>
    <dgm:pt modelId="{D8FE0353-5547-4EC0-AC78-4B82734E8F96}" type="pres">
      <dgm:prSet presAssocID="{070BF621-680B-42D5-BA8D-DB3F5EA75B31}" presName="childTextVisible" presStyleLbl="bgAccFollowNode1" presStyleIdx="2" presStyleCnt="5">
        <dgm:presLayoutVars>
          <dgm:bulletEnabled val="1"/>
        </dgm:presLayoutVars>
      </dgm:prSet>
      <dgm:spPr/>
    </dgm:pt>
    <dgm:pt modelId="{9DC2DD52-161E-4202-9A57-990D02BC2311}" type="pres">
      <dgm:prSet presAssocID="{070BF621-680B-42D5-BA8D-DB3F5EA75B31}" presName="childTextHidden" presStyleLbl="bgAccFollowNode1" presStyleIdx="2" presStyleCnt="5"/>
      <dgm:spPr/>
    </dgm:pt>
    <dgm:pt modelId="{5EE5A13E-9F56-4265-8E94-5EEE06D4694F}" type="pres">
      <dgm:prSet presAssocID="{070BF621-680B-42D5-BA8D-DB3F5EA75B3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D9D5713-E7F5-4543-88A9-D24A9617FCB6}" type="pres">
      <dgm:prSet presAssocID="{070BF621-680B-42D5-BA8D-DB3F5EA75B31}" presName="aSpace" presStyleCnt="0"/>
      <dgm:spPr/>
    </dgm:pt>
    <dgm:pt modelId="{93910D5C-D0ED-4ECB-B23E-C11492AB19B8}" type="pres">
      <dgm:prSet presAssocID="{C9B30020-14FE-4457-A4E2-CA9E4BA580C2}" presName="compNode" presStyleCnt="0"/>
      <dgm:spPr/>
    </dgm:pt>
    <dgm:pt modelId="{465B9517-9B90-4974-874B-2BDEF51F21EF}" type="pres">
      <dgm:prSet presAssocID="{C9B30020-14FE-4457-A4E2-CA9E4BA580C2}" presName="noGeometry" presStyleCnt="0"/>
      <dgm:spPr/>
    </dgm:pt>
    <dgm:pt modelId="{C8626AF3-7A24-4D4A-B13B-121AC4123848}" type="pres">
      <dgm:prSet presAssocID="{C9B30020-14FE-4457-A4E2-CA9E4BA580C2}" presName="childTextVisible" presStyleLbl="bgAccFollowNode1" presStyleIdx="3" presStyleCnt="5">
        <dgm:presLayoutVars>
          <dgm:bulletEnabled val="1"/>
        </dgm:presLayoutVars>
      </dgm:prSet>
      <dgm:spPr/>
    </dgm:pt>
    <dgm:pt modelId="{1336A45E-AF68-45D8-81AA-EF2D9AF602B0}" type="pres">
      <dgm:prSet presAssocID="{C9B30020-14FE-4457-A4E2-CA9E4BA580C2}" presName="childTextHidden" presStyleLbl="bgAccFollowNode1" presStyleIdx="3" presStyleCnt="5"/>
      <dgm:spPr/>
    </dgm:pt>
    <dgm:pt modelId="{609E6968-7B33-4DDE-83A4-376094A97D2E}" type="pres">
      <dgm:prSet presAssocID="{C9B30020-14FE-4457-A4E2-CA9E4BA580C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E39E4A2-B4A4-4130-AB89-B4BE069693B3}" type="pres">
      <dgm:prSet presAssocID="{C9B30020-14FE-4457-A4E2-CA9E4BA580C2}" presName="aSpace" presStyleCnt="0"/>
      <dgm:spPr/>
    </dgm:pt>
    <dgm:pt modelId="{C0B05C43-89EB-40C7-882E-21DC68CF3D5C}" type="pres">
      <dgm:prSet presAssocID="{72817C68-4446-470C-AE71-4CA70CCC5D27}" presName="compNode" presStyleCnt="0"/>
      <dgm:spPr/>
    </dgm:pt>
    <dgm:pt modelId="{3056CE90-2D4F-4346-A33A-0044DE9B4DCB}" type="pres">
      <dgm:prSet presAssocID="{72817C68-4446-470C-AE71-4CA70CCC5D27}" presName="noGeometry" presStyleCnt="0"/>
      <dgm:spPr/>
    </dgm:pt>
    <dgm:pt modelId="{D0431A40-23B8-493B-86CF-271D8DA380ED}" type="pres">
      <dgm:prSet presAssocID="{72817C68-4446-470C-AE71-4CA70CCC5D27}" presName="childTextVisible" presStyleLbl="bgAccFollowNode1" presStyleIdx="4" presStyleCnt="5">
        <dgm:presLayoutVars>
          <dgm:bulletEnabled val="1"/>
        </dgm:presLayoutVars>
      </dgm:prSet>
      <dgm:spPr/>
    </dgm:pt>
    <dgm:pt modelId="{DF491300-133D-468E-ABDD-D542B873F201}" type="pres">
      <dgm:prSet presAssocID="{72817C68-4446-470C-AE71-4CA70CCC5D27}" presName="childTextHidden" presStyleLbl="bgAccFollowNode1" presStyleIdx="4" presStyleCnt="5"/>
      <dgm:spPr/>
    </dgm:pt>
    <dgm:pt modelId="{0DE6090B-066C-4CDF-90EC-1CFEED913140}" type="pres">
      <dgm:prSet presAssocID="{72817C68-4446-470C-AE71-4CA70CCC5D27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89E4F801-90F3-4DDE-B702-522594D9CF23}" srcId="{C9B30020-14FE-4457-A4E2-CA9E4BA580C2}" destId="{12C550CE-EF7D-46F6-9F35-71B6CE239602}" srcOrd="1" destOrd="0" parTransId="{D7A7DB22-CECE-4E6B-8A04-B9A64186D6C1}" sibTransId="{F4D531D4-B018-4836-A515-08DDD1EB9760}"/>
    <dgm:cxn modelId="{F79CCD0B-8F8A-4E8C-ABB4-34A1239CC56E}" srcId="{45F6CF47-B023-4E61-B3BA-809932A5F505}" destId="{1BB95AFB-61BD-4505-8D72-A210B9D7F510}" srcOrd="0" destOrd="0" parTransId="{9DC1E219-F5B3-401E-8373-72D98BE20837}" sibTransId="{B3BAFDCC-EE22-4629-8BE5-32AD57DF7970}"/>
    <dgm:cxn modelId="{131F7B12-93E1-4A8D-A0BF-FBE534FB3B2F}" type="presOf" srcId="{DDAD7736-68E8-4359-9BBA-C6CF04C1D3DA}" destId="{8E32EF88-2BDF-46F8-B078-F7E645C9CCBA}" srcOrd="0" destOrd="1" presId="urn:microsoft.com/office/officeart/2005/8/layout/hProcess6"/>
    <dgm:cxn modelId="{79F59416-60A0-4161-A749-3548DE617059}" type="presOf" srcId="{12C550CE-EF7D-46F6-9F35-71B6CE239602}" destId="{C8626AF3-7A24-4D4A-B13B-121AC4123848}" srcOrd="0" destOrd="1" presId="urn:microsoft.com/office/officeart/2005/8/layout/hProcess6"/>
    <dgm:cxn modelId="{8E2D7C18-7805-494B-A1EA-8403B53A984C}" type="presOf" srcId="{E636293F-809C-434D-8937-AE5A36CF2A15}" destId="{1336A45E-AF68-45D8-81AA-EF2D9AF602B0}" srcOrd="1" destOrd="0" presId="urn:microsoft.com/office/officeart/2005/8/layout/hProcess6"/>
    <dgm:cxn modelId="{A98FF21D-994D-441F-B648-C8D0A23B154D}" type="presOf" srcId="{B730C467-B9F8-4261-9107-8738DD43961E}" destId="{DF491300-133D-468E-ABDD-D542B873F201}" srcOrd="1" destOrd="0" presId="urn:microsoft.com/office/officeart/2005/8/layout/hProcess6"/>
    <dgm:cxn modelId="{3392C02C-7FC4-4732-B58E-0DB4801362B2}" srcId="{4BACF979-EB1A-4B55-9445-9A4C8A6EBB6A}" destId="{070BF621-680B-42D5-BA8D-DB3F5EA75B31}" srcOrd="2" destOrd="0" parTransId="{32E9F363-3AB9-4227-82CA-702B42DFEE2F}" sibTransId="{99A8AE0D-8005-4469-AC4A-A426952738B0}"/>
    <dgm:cxn modelId="{DF019B33-E324-4BE0-908E-59159E307420}" srcId="{45F6CF47-B023-4E61-B3BA-809932A5F505}" destId="{29279294-4264-476C-96E9-DE12E6116558}" srcOrd="1" destOrd="0" parTransId="{D2FE3CAF-3702-453D-A6A9-34FA00593768}" sibTransId="{803C775E-19EC-4464-A68C-63C59629B7B4}"/>
    <dgm:cxn modelId="{4B6C5A38-BF12-4910-8432-842CF252863E}" type="presOf" srcId="{DDAD7736-68E8-4359-9BBA-C6CF04C1D3DA}" destId="{94B33CC5-000A-42B6-AF6C-FC5C4EDFCD1B}" srcOrd="1" destOrd="1" presId="urn:microsoft.com/office/officeart/2005/8/layout/hProcess6"/>
    <dgm:cxn modelId="{82A6F348-579D-4726-A7D4-8E4FA02208C9}" type="presOf" srcId="{5C89EC77-4A95-4CB5-B9F4-933C59FC0B79}" destId="{9DC2DD52-161E-4202-9A57-990D02BC2311}" srcOrd="1" destOrd="0" presId="urn:microsoft.com/office/officeart/2005/8/layout/hProcess6"/>
    <dgm:cxn modelId="{9D48584F-DDD1-451E-9499-395AAF336430}" srcId="{4BACF979-EB1A-4B55-9445-9A4C8A6EBB6A}" destId="{D1380604-A350-4894-9039-6BC181F4232A}" srcOrd="1" destOrd="0" parTransId="{B2421678-905C-4770-A0E9-5A894536C7BC}" sibTransId="{5428838F-EA36-40BA-BDD3-7E2668E1E0E1}"/>
    <dgm:cxn modelId="{F7C4E44F-7390-42D4-8143-893A40C34242}" type="presOf" srcId="{E636293F-809C-434D-8937-AE5A36CF2A15}" destId="{C8626AF3-7A24-4D4A-B13B-121AC4123848}" srcOrd="0" destOrd="0" presId="urn:microsoft.com/office/officeart/2005/8/layout/hProcess6"/>
    <dgm:cxn modelId="{71376D52-A7AA-4FBF-B2DE-3872FF4CDC3F}" type="presOf" srcId="{29DD101A-687C-4A09-A1AB-63C921F67DAD}" destId="{9DC2DD52-161E-4202-9A57-990D02BC2311}" srcOrd="1" destOrd="1" presId="urn:microsoft.com/office/officeart/2005/8/layout/hProcess6"/>
    <dgm:cxn modelId="{A377AA52-9650-4E6E-B945-2D5EA53DBFCA}" type="presOf" srcId="{29DD101A-687C-4A09-A1AB-63C921F67DAD}" destId="{D8FE0353-5547-4EC0-AC78-4B82734E8F96}" srcOrd="0" destOrd="1" presId="urn:microsoft.com/office/officeart/2005/8/layout/hProcess6"/>
    <dgm:cxn modelId="{C99F5A59-98F1-49A4-A795-FC5829C040C0}" type="presOf" srcId="{29279294-4264-476C-96E9-DE12E6116558}" destId="{7C445936-C542-4D70-8918-E9BC7567E987}" srcOrd="1" destOrd="1" presId="urn:microsoft.com/office/officeart/2005/8/layout/hProcess6"/>
    <dgm:cxn modelId="{88E4C365-AF05-4504-8E13-B99DEF8BC393}" type="presOf" srcId="{D1380604-A350-4894-9039-6BC181F4232A}" destId="{C603941F-50B7-44BA-9167-52976F6726D7}" srcOrd="0" destOrd="0" presId="urn:microsoft.com/office/officeart/2005/8/layout/hProcess6"/>
    <dgm:cxn modelId="{F7A9B977-BCF1-4265-B19B-64402B33FB1A}" srcId="{72817C68-4446-470C-AE71-4CA70CCC5D27}" destId="{B730C467-B9F8-4261-9107-8738DD43961E}" srcOrd="0" destOrd="0" parTransId="{A72AFBBD-D4B8-42BC-8C18-D02060C94900}" sibTransId="{21415DA1-8B5E-47E6-8D67-5C2B2D10B959}"/>
    <dgm:cxn modelId="{393CAF79-5111-414E-8E73-FCFF9B511217}" type="presOf" srcId="{29279294-4264-476C-96E9-DE12E6116558}" destId="{3ED35DBF-E088-44CD-8969-4FDA6A74FA77}" srcOrd="0" destOrd="1" presId="urn:microsoft.com/office/officeart/2005/8/layout/hProcess6"/>
    <dgm:cxn modelId="{9A872E83-95BF-459B-8AAA-A468ADDCB9B8}" srcId="{72817C68-4446-470C-AE71-4CA70CCC5D27}" destId="{F15FDFE7-09A0-4C33-B5AE-3094520EF618}" srcOrd="1" destOrd="0" parTransId="{EF82B221-BA5D-4C47-9B36-C722836C5879}" sibTransId="{06679824-3985-4C4F-B8FD-D2E4C08EF6DE}"/>
    <dgm:cxn modelId="{C539FB8B-5093-43FB-AEA9-4924E44F93AD}" type="presOf" srcId="{45F6CF47-B023-4E61-B3BA-809932A5F505}" destId="{386C22EB-2A0D-46CA-92B7-6E844A69D7E1}" srcOrd="0" destOrd="0" presId="urn:microsoft.com/office/officeart/2005/8/layout/hProcess6"/>
    <dgm:cxn modelId="{8B80588F-4136-4CBD-88DA-E8385AB3706B}" srcId="{070BF621-680B-42D5-BA8D-DB3F5EA75B31}" destId="{29DD101A-687C-4A09-A1AB-63C921F67DAD}" srcOrd="1" destOrd="0" parTransId="{AA3CB46C-F887-4B6A-89A2-3EA0A8BB08FC}" sibTransId="{4552B66F-4498-46ED-B4DC-7EFF6EE30B63}"/>
    <dgm:cxn modelId="{B8BE5097-31AA-45D6-8976-89F2D20189FF}" type="presOf" srcId="{070BF621-680B-42D5-BA8D-DB3F5EA75B31}" destId="{5EE5A13E-9F56-4265-8E94-5EEE06D4694F}" srcOrd="0" destOrd="0" presId="urn:microsoft.com/office/officeart/2005/8/layout/hProcess6"/>
    <dgm:cxn modelId="{E7A3409D-C404-4FCF-A49F-ADC5DF5C7AB7}" type="presOf" srcId="{C9B30020-14FE-4457-A4E2-CA9E4BA580C2}" destId="{609E6968-7B33-4DDE-83A4-376094A97D2E}" srcOrd="0" destOrd="0" presId="urn:microsoft.com/office/officeart/2005/8/layout/hProcess6"/>
    <dgm:cxn modelId="{3A0EF39D-91D7-4CA4-8B2A-7641E2F7A662}" type="presOf" srcId="{4BACF979-EB1A-4B55-9445-9A4C8A6EBB6A}" destId="{67E8FBBE-E2A1-48F7-A53D-041914E4D971}" srcOrd="0" destOrd="0" presId="urn:microsoft.com/office/officeart/2005/8/layout/hProcess6"/>
    <dgm:cxn modelId="{39169BA2-640C-47EB-A447-B81083D0D1A3}" type="presOf" srcId="{F15FDFE7-09A0-4C33-B5AE-3094520EF618}" destId="{DF491300-133D-468E-ABDD-D542B873F201}" srcOrd="1" destOrd="1" presId="urn:microsoft.com/office/officeart/2005/8/layout/hProcess6"/>
    <dgm:cxn modelId="{57252AAB-4B9E-4CBF-900A-6D68204B0245}" type="presOf" srcId="{72817C68-4446-470C-AE71-4CA70CCC5D27}" destId="{0DE6090B-066C-4CDF-90EC-1CFEED913140}" srcOrd="0" destOrd="0" presId="urn:microsoft.com/office/officeart/2005/8/layout/hProcess6"/>
    <dgm:cxn modelId="{A04CE6B1-C409-4C30-8C2B-0628E956C4F3}" type="presOf" srcId="{B730C467-B9F8-4261-9107-8738DD43961E}" destId="{D0431A40-23B8-493B-86CF-271D8DA380ED}" srcOrd="0" destOrd="0" presId="urn:microsoft.com/office/officeart/2005/8/layout/hProcess6"/>
    <dgm:cxn modelId="{D50696B8-E1DE-4AD0-9DDE-E6BDE7D3BE52}" type="presOf" srcId="{252F586A-6A3C-4104-8971-F3D1CC983EF9}" destId="{94B33CC5-000A-42B6-AF6C-FC5C4EDFCD1B}" srcOrd="1" destOrd="2" presId="urn:microsoft.com/office/officeart/2005/8/layout/hProcess6"/>
    <dgm:cxn modelId="{5B97CEBA-9042-4C97-A6FC-B3BE3E7ABD87}" type="presOf" srcId="{1BB95AFB-61BD-4505-8D72-A210B9D7F510}" destId="{3ED35DBF-E088-44CD-8969-4FDA6A74FA77}" srcOrd="0" destOrd="0" presId="urn:microsoft.com/office/officeart/2005/8/layout/hProcess6"/>
    <dgm:cxn modelId="{1E58A3C0-9F9D-4E8D-BF6E-9B0FB190F286}" type="presOf" srcId="{5C89EC77-4A95-4CB5-B9F4-933C59FC0B79}" destId="{D8FE0353-5547-4EC0-AC78-4B82734E8F96}" srcOrd="0" destOrd="0" presId="urn:microsoft.com/office/officeart/2005/8/layout/hProcess6"/>
    <dgm:cxn modelId="{F57519C2-5950-46CF-832B-8C89E7B3F49F}" srcId="{C9B30020-14FE-4457-A4E2-CA9E4BA580C2}" destId="{E636293F-809C-434D-8937-AE5A36CF2A15}" srcOrd="0" destOrd="0" parTransId="{70E725C6-CCCA-48D1-86A2-6882270543D3}" sibTransId="{50965A25-8302-4A1E-B9F4-BBAC485EE2D1}"/>
    <dgm:cxn modelId="{9DB7DEC3-94C7-45F5-854D-3B355C6B3D36}" srcId="{4BACF979-EB1A-4B55-9445-9A4C8A6EBB6A}" destId="{C9B30020-14FE-4457-A4E2-CA9E4BA580C2}" srcOrd="3" destOrd="0" parTransId="{44D47779-A5BE-42AB-A36A-20BC8E610C44}" sibTransId="{CF2E4ADD-3085-48EC-AD84-A03A5FCAB7EE}"/>
    <dgm:cxn modelId="{6E7A1CC9-5079-4E0B-AF99-C1334BF71223}" type="presOf" srcId="{1BB95AFB-61BD-4505-8D72-A210B9D7F510}" destId="{7C445936-C542-4D70-8918-E9BC7567E987}" srcOrd="1" destOrd="0" presId="urn:microsoft.com/office/officeart/2005/8/layout/hProcess6"/>
    <dgm:cxn modelId="{ADED34D2-C4A9-4CB6-B546-D9A9C863CAF9}" type="presOf" srcId="{8D68DCFB-B6B5-4B5F-B9A4-76D5B5F58CC6}" destId="{8E32EF88-2BDF-46F8-B078-F7E645C9CCBA}" srcOrd="0" destOrd="0" presId="urn:microsoft.com/office/officeart/2005/8/layout/hProcess6"/>
    <dgm:cxn modelId="{5C5D65D2-B48E-440B-BA65-9B1BF721F066}" srcId="{D1380604-A350-4894-9039-6BC181F4232A}" destId="{252F586A-6A3C-4104-8971-F3D1CC983EF9}" srcOrd="2" destOrd="0" parTransId="{04E2DE9A-62C1-4AFC-A6A9-5FAA68CEAE2D}" sibTransId="{FE3175DC-F66A-4507-8995-0A7FF101164D}"/>
    <dgm:cxn modelId="{37ABCAD5-3C36-4BAC-9480-FBA23D4CAE3D}" srcId="{4BACF979-EB1A-4B55-9445-9A4C8A6EBB6A}" destId="{72817C68-4446-470C-AE71-4CA70CCC5D27}" srcOrd="4" destOrd="0" parTransId="{63B00221-19E3-4C35-862B-02DFBCB7BEEB}" sibTransId="{FEACABE5-1936-4595-BB92-F6D53ED02813}"/>
    <dgm:cxn modelId="{9980A7D9-0B0E-4D67-96A7-70FB82C00A12}" type="presOf" srcId="{8D68DCFB-B6B5-4B5F-B9A4-76D5B5F58CC6}" destId="{94B33CC5-000A-42B6-AF6C-FC5C4EDFCD1B}" srcOrd="1" destOrd="0" presId="urn:microsoft.com/office/officeart/2005/8/layout/hProcess6"/>
    <dgm:cxn modelId="{B50B25DA-7598-4CDB-8B7F-8E7E982AC428}" srcId="{070BF621-680B-42D5-BA8D-DB3F5EA75B31}" destId="{5C89EC77-4A95-4CB5-B9F4-933C59FC0B79}" srcOrd="0" destOrd="0" parTransId="{EC368AB2-9439-4240-BBEB-B6D33FC8B713}" sibTransId="{7633DAF2-113E-4085-BD5A-862781016DA4}"/>
    <dgm:cxn modelId="{9CF4BFDB-0280-4E23-B15B-17239187EB99}" type="presOf" srcId="{252F586A-6A3C-4104-8971-F3D1CC983EF9}" destId="{8E32EF88-2BDF-46F8-B078-F7E645C9CCBA}" srcOrd="0" destOrd="2" presId="urn:microsoft.com/office/officeart/2005/8/layout/hProcess6"/>
    <dgm:cxn modelId="{51048CDD-21C3-4A4C-9F98-D1E139D167A5}" type="presOf" srcId="{12C550CE-EF7D-46F6-9F35-71B6CE239602}" destId="{1336A45E-AF68-45D8-81AA-EF2D9AF602B0}" srcOrd="1" destOrd="1" presId="urn:microsoft.com/office/officeart/2005/8/layout/hProcess6"/>
    <dgm:cxn modelId="{701E17DF-D1A6-4524-8835-FF30046BB611}" type="presOf" srcId="{F15FDFE7-09A0-4C33-B5AE-3094520EF618}" destId="{D0431A40-23B8-493B-86CF-271D8DA380ED}" srcOrd="0" destOrd="1" presId="urn:microsoft.com/office/officeart/2005/8/layout/hProcess6"/>
    <dgm:cxn modelId="{0363D1DF-0208-4891-90C3-B73C2FD4971C}" srcId="{4BACF979-EB1A-4B55-9445-9A4C8A6EBB6A}" destId="{45F6CF47-B023-4E61-B3BA-809932A5F505}" srcOrd="0" destOrd="0" parTransId="{64440D89-5897-4C3C-B3A5-754C3DB71C38}" sibTransId="{B60521BE-8863-4A37-A367-5AF1DBE990A1}"/>
    <dgm:cxn modelId="{83EEEEF0-9A02-40D6-BBEF-62413B134354}" srcId="{D1380604-A350-4894-9039-6BC181F4232A}" destId="{DDAD7736-68E8-4359-9BBA-C6CF04C1D3DA}" srcOrd="1" destOrd="0" parTransId="{2B8128F6-8BF2-4448-AE88-E3C8028D7CC5}" sibTransId="{61987FDE-8D29-4234-BE34-555F8C5B6C5F}"/>
    <dgm:cxn modelId="{C9D7C7FD-1D9E-4A82-892F-58A661E9069F}" srcId="{D1380604-A350-4894-9039-6BC181F4232A}" destId="{8D68DCFB-B6B5-4B5F-B9A4-76D5B5F58CC6}" srcOrd="0" destOrd="0" parTransId="{8D274FA4-5B03-4524-9C78-F5667676998A}" sibTransId="{A2DB0AFB-0E81-4C43-A03E-F426033468F7}"/>
    <dgm:cxn modelId="{D7F7337B-281D-4ABD-B6ED-99F53DF6202F}" type="presParOf" srcId="{67E8FBBE-E2A1-48F7-A53D-041914E4D971}" destId="{873A2FDA-1C6B-45EE-BD77-6C270C9BC8F4}" srcOrd="0" destOrd="0" presId="urn:microsoft.com/office/officeart/2005/8/layout/hProcess6"/>
    <dgm:cxn modelId="{E62D95CF-43ED-4807-B3E6-5DB7DC015750}" type="presParOf" srcId="{873A2FDA-1C6B-45EE-BD77-6C270C9BC8F4}" destId="{ACF9DFA0-8A38-4DB4-B153-F75E85DB8402}" srcOrd="0" destOrd="0" presId="urn:microsoft.com/office/officeart/2005/8/layout/hProcess6"/>
    <dgm:cxn modelId="{B381A179-35B0-400E-89BC-4B6D60A1A40A}" type="presParOf" srcId="{873A2FDA-1C6B-45EE-BD77-6C270C9BC8F4}" destId="{3ED35DBF-E088-44CD-8969-4FDA6A74FA77}" srcOrd="1" destOrd="0" presId="urn:microsoft.com/office/officeart/2005/8/layout/hProcess6"/>
    <dgm:cxn modelId="{E0296A24-EF17-48A1-867C-5AD2D5F57E54}" type="presParOf" srcId="{873A2FDA-1C6B-45EE-BD77-6C270C9BC8F4}" destId="{7C445936-C542-4D70-8918-E9BC7567E987}" srcOrd="2" destOrd="0" presId="urn:microsoft.com/office/officeart/2005/8/layout/hProcess6"/>
    <dgm:cxn modelId="{E279B500-5E90-487B-9249-8F546F0C2252}" type="presParOf" srcId="{873A2FDA-1C6B-45EE-BD77-6C270C9BC8F4}" destId="{386C22EB-2A0D-46CA-92B7-6E844A69D7E1}" srcOrd="3" destOrd="0" presId="urn:microsoft.com/office/officeart/2005/8/layout/hProcess6"/>
    <dgm:cxn modelId="{F4C64E40-9F8B-46E6-A74B-420761DEF30E}" type="presParOf" srcId="{67E8FBBE-E2A1-48F7-A53D-041914E4D971}" destId="{DB6B74CF-988A-40C3-8016-0EBCD6EE6345}" srcOrd="1" destOrd="0" presId="urn:microsoft.com/office/officeart/2005/8/layout/hProcess6"/>
    <dgm:cxn modelId="{C2068534-081F-4040-8390-33B92EFF42EC}" type="presParOf" srcId="{67E8FBBE-E2A1-48F7-A53D-041914E4D971}" destId="{61C930A8-4DD2-46EF-870E-965A634EFDB3}" srcOrd="2" destOrd="0" presId="urn:microsoft.com/office/officeart/2005/8/layout/hProcess6"/>
    <dgm:cxn modelId="{14F1B41B-2469-44AC-B0D1-3B8B848D5789}" type="presParOf" srcId="{61C930A8-4DD2-46EF-870E-965A634EFDB3}" destId="{C3327019-F256-4166-82EA-A063644392C1}" srcOrd="0" destOrd="0" presId="urn:microsoft.com/office/officeart/2005/8/layout/hProcess6"/>
    <dgm:cxn modelId="{73C54FA6-2151-44D5-B88A-8EB97C28F2F5}" type="presParOf" srcId="{61C930A8-4DD2-46EF-870E-965A634EFDB3}" destId="{8E32EF88-2BDF-46F8-B078-F7E645C9CCBA}" srcOrd="1" destOrd="0" presId="urn:microsoft.com/office/officeart/2005/8/layout/hProcess6"/>
    <dgm:cxn modelId="{6430615C-0AF1-402A-89D5-EA616C7D79D6}" type="presParOf" srcId="{61C930A8-4DD2-46EF-870E-965A634EFDB3}" destId="{94B33CC5-000A-42B6-AF6C-FC5C4EDFCD1B}" srcOrd="2" destOrd="0" presId="urn:microsoft.com/office/officeart/2005/8/layout/hProcess6"/>
    <dgm:cxn modelId="{89ACE6F3-6B97-4A2A-B113-BF4D4D666443}" type="presParOf" srcId="{61C930A8-4DD2-46EF-870E-965A634EFDB3}" destId="{C603941F-50B7-44BA-9167-52976F6726D7}" srcOrd="3" destOrd="0" presId="urn:microsoft.com/office/officeart/2005/8/layout/hProcess6"/>
    <dgm:cxn modelId="{A4ABAEFA-ABA3-4BD2-AA01-57CA547CEC34}" type="presParOf" srcId="{67E8FBBE-E2A1-48F7-A53D-041914E4D971}" destId="{71EF989C-04AD-40CD-9F78-3C686A2EDA94}" srcOrd="3" destOrd="0" presId="urn:microsoft.com/office/officeart/2005/8/layout/hProcess6"/>
    <dgm:cxn modelId="{EB434F13-DE61-481A-9DB8-0A4EFBBC9121}" type="presParOf" srcId="{67E8FBBE-E2A1-48F7-A53D-041914E4D971}" destId="{3AC4511C-D2F7-4049-9A15-E6DD948412E1}" srcOrd="4" destOrd="0" presId="urn:microsoft.com/office/officeart/2005/8/layout/hProcess6"/>
    <dgm:cxn modelId="{A3C88DC2-5A8B-4FE0-B9F6-B0BA9E77DB5E}" type="presParOf" srcId="{3AC4511C-D2F7-4049-9A15-E6DD948412E1}" destId="{110C1536-1D50-4308-9D66-7BA4B4F16BA8}" srcOrd="0" destOrd="0" presId="urn:microsoft.com/office/officeart/2005/8/layout/hProcess6"/>
    <dgm:cxn modelId="{B110320D-3459-4E4A-87CE-F3D1087F7017}" type="presParOf" srcId="{3AC4511C-D2F7-4049-9A15-E6DD948412E1}" destId="{D8FE0353-5547-4EC0-AC78-4B82734E8F96}" srcOrd="1" destOrd="0" presId="urn:microsoft.com/office/officeart/2005/8/layout/hProcess6"/>
    <dgm:cxn modelId="{D77D0B1F-EE5A-417B-8E59-CDDCCA1E91EF}" type="presParOf" srcId="{3AC4511C-D2F7-4049-9A15-E6DD948412E1}" destId="{9DC2DD52-161E-4202-9A57-990D02BC2311}" srcOrd="2" destOrd="0" presId="urn:microsoft.com/office/officeart/2005/8/layout/hProcess6"/>
    <dgm:cxn modelId="{E1C0B77B-4B75-4064-9CC9-E0899C8E32BF}" type="presParOf" srcId="{3AC4511C-D2F7-4049-9A15-E6DD948412E1}" destId="{5EE5A13E-9F56-4265-8E94-5EEE06D4694F}" srcOrd="3" destOrd="0" presId="urn:microsoft.com/office/officeart/2005/8/layout/hProcess6"/>
    <dgm:cxn modelId="{9F3444D6-A108-434C-AC0E-A9363C7FB0F8}" type="presParOf" srcId="{67E8FBBE-E2A1-48F7-A53D-041914E4D971}" destId="{6D9D5713-E7F5-4543-88A9-D24A9617FCB6}" srcOrd="5" destOrd="0" presId="urn:microsoft.com/office/officeart/2005/8/layout/hProcess6"/>
    <dgm:cxn modelId="{6396076F-DCF7-40CB-B08C-94DA3B025CE6}" type="presParOf" srcId="{67E8FBBE-E2A1-48F7-A53D-041914E4D971}" destId="{93910D5C-D0ED-4ECB-B23E-C11492AB19B8}" srcOrd="6" destOrd="0" presId="urn:microsoft.com/office/officeart/2005/8/layout/hProcess6"/>
    <dgm:cxn modelId="{47912826-47AB-4BDA-B367-3AA34A8E9F61}" type="presParOf" srcId="{93910D5C-D0ED-4ECB-B23E-C11492AB19B8}" destId="{465B9517-9B90-4974-874B-2BDEF51F21EF}" srcOrd="0" destOrd="0" presId="urn:microsoft.com/office/officeart/2005/8/layout/hProcess6"/>
    <dgm:cxn modelId="{34AC00B6-F1FB-4703-8AA8-6DA2A128BE53}" type="presParOf" srcId="{93910D5C-D0ED-4ECB-B23E-C11492AB19B8}" destId="{C8626AF3-7A24-4D4A-B13B-121AC4123848}" srcOrd="1" destOrd="0" presId="urn:microsoft.com/office/officeart/2005/8/layout/hProcess6"/>
    <dgm:cxn modelId="{16098F77-1675-4E46-AE29-C18B96AAD299}" type="presParOf" srcId="{93910D5C-D0ED-4ECB-B23E-C11492AB19B8}" destId="{1336A45E-AF68-45D8-81AA-EF2D9AF602B0}" srcOrd="2" destOrd="0" presId="urn:microsoft.com/office/officeart/2005/8/layout/hProcess6"/>
    <dgm:cxn modelId="{DAAB5839-117E-48E3-9433-444EB9B1E8AE}" type="presParOf" srcId="{93910D5C-D0ED-4ECB-B23E-C11492AB19B8}" destId="{609E6968-7B33-4DDE-83A4-376094A97D2E}" srcOrd="3" destOrd="0" presId="urn:microsoft.com/office/officeart/2005/8/layout/hProcess6"/>
    <dgm:cxn modelId="{F5347291-8FCB-490F-9660-3490EE8BE5FB}" type="presParOf" srcId="{67E8FBBE-E2A1-48F7-A53D-041914E4D971}" destId="{4E39E4A2-B4A4-4130-AB89-B4BE069693B3}" srcOrd="7" destOrd="0" presId="urn:microsoft.com/office/officeart/2005/8/layout/hProcess6"/>
    <dgm:cxn modelId="{2F86C0B5-545C-48EE-836B-C4D3B12E6C77}" type="presParOf" srcId="{67E8FBBE-E2A1-48F7-A53D-041914E4D971}" destId="{C0B05C43-89EB-40C7-882E-21DC68CF3D5C}" srcOrd="8" destOrd="0" presId="urn:microsoft.com/office/officeart/2005/8/layout/hProcess6"/>
    <dgm:cxn modelId="{651CAB9B-E21D-4141-A586-47E24ABD19DF}" type="presParOf" srcId="{C0B05C43-89EB-40C7-882E-21DC68CF3D5C}" destId="{3056CE90-2D4F-4346-A33A-0044DE9B4DCB}" srcOrd="0" destOrd="0" presId="urn:microsoft.com/office/officeart/2005/8/layout/hProcess6"/>
    <dgm:cxn modelId="{E16205D8-0DCD-4942-BB3E-84DCE98C52F3}" type="presParOf" srcId="{C0B05C43-89EB-40C7-882E-21DC68CF3D5C}" destId="{D0431A40-23B8-493B-86CF-271D8DA380ED}" srcOrd="1" destOrd="0" presId="urn:microsoft.com/office/officeart/2005/8/layout/hProcess6"/>
    <dgm:cxn modelId="{B9FBB719-3550-4E01-A594-1237272F5C3E}" type="presParOf" srcId="{C0B05C43-89EB-40C7-882E-21DC68CF3D5C}" destId="{DF491300-133D-468E-ABDD-D542B873F201}" srcOrd="2" destOrd="0" presId="urn:microsoft.com/office/officeart/2005/8/layout/hProcess6"/>
    <dgm:cxn modelId="{F4E469EB-C872-4BB1-BED1-E0B8738AC735}" type="presParOf" srcId="{C0B05C43-89EB-40C7-882E-21DC68CF3D5C}" destId="{0DE6090B-066C-4CDF-90EC-1CFEED913140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35DBF-E088-44CD-8969-4FDA6A74FA77}">
      <dsp:nvSpPr>
        <dsp:cNvPr id="0" name=""/>
        <dsp:cNvSpPr/>
      </dsp:nvSpPr>
      <dsp:spPr>
        <a:xfrm>
          <a:off x="429114" y="1379181"/>
          <a:ext cx="1697050" cy="1483436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b="1" kern="1200" dirty="0" err="1">
              <a:solidFill>
                <a:srgbClr val="FF0000"/>
              </a:solidFill>
            </a:rPr>
            <a:t>Perceptrons</a:t>
          </a:r>
          <a:endParaRPr lang="zh-TW" altLang="en-US" sz="600" b="1" kern="1200" dirty="0">
            <a:solidFill>
              <a:srgbClr val="FF0000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kern="1200" dirty="0"/>
            <a:t>Rosenblatt (1958), Minsky &amp; </a:t>
          </a:r>
          <a:r>
            <a:rPr lang="en-US" altLang="zh-TW" sz="600" kern="1200" dirty="0" err="1"/>
            <a:t>Papert</a:t>
          </a:r>
          <a:r>
            <a:rPr lang="en-US" altLang="zh-TW" sz="600" kern="1200" dirty="0"/>
            <a:t> (1969)</a:t>
          </a:r>
          <a:endParaRPr lang="zh-TW" altLang="en-US" sz="600" kern="1200" dirty="0"/>
        </a:p>
      </dsp:txBody>
      <dsp:txXfrm>
        <a:off x="853377" y="1601696"/>
        <a:ext cx="827312" cy="1038406"/>
      </dsp:txXfrm>
    </dsp:sp>
    <dsp:sp modelId="{386C22EB-2A0D-46CA-92B7-6E844A69D7E1}">
      <dsp:nvSpPr>
        <dsp:cNvPr id="0" name=""/>
        <dsp:cNvSpPr/>
      </dsp:nvSpPr>
      <dsp:spPr>
        <a:xfrm>
          <a:off x="4851" y="1696637"/>
          <a:ext cx="848525" cy="84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900" kern="1200" dirty="0"/>
            <a:t>1958~1969 (Golden Era)</a:t>
          </a:r>
          <a:endParaRPr lang="zh-TW" altLang="en-US" sz="900" kern="1200" dirty="0"/>
        </a:p>
      </dsp:txBody>
      <dsp:txXfrm>
        <a:off x="129115" y="1820901"/>
        <a:ext cx="599997" cy="599997"/>
      </dsp:txXfrm>
    </dsp:sp>
    <dsp:sp modelId="{8E32EF88-2BDF-46F8-B078-F7E645C9CCBA}">
      <dsp:nvSpPr>
        <dsp:cNvPr id="0" name=""/>
        <dsp:cNvSpPr/>
      </dsp:nvSpPr>
      <dsp:spPr>
        <a:xfrm>
          <a:off x="2656493" y="1379181"/>
          <a:ext cx="1697050" cy="1483436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kern="1200" dirty="0"/>
            <a:t>Minsky &amp; </a:t>
          </a:r>
          <a:r>
            <a:rPr lang="en-US" altLang="zh-TW" sz="600" kern="1200" dirty="0" err="1"/>
            <a:t>Papert</a:t>
          </a:r>
          <a:r>
            <a:rPr lang="en-US" altLang="zh-TW" sz="600" kern="1200" dirty="0"/>
            <a:t> showed XOR cannot be solved by </a:t>
          </a:r>
          <a:r>
            <a:rPr lang="en-US" altLang="zh-TW" sz="600" kern="1200" dirty="0" err="1"/>
            <a:t>Perceptrons</a:t>
          </a:r>
          <a:r>
            <a:rPr lang="en-US" altLang="zh-TW" sz="600" kern="1200" dirty="0"/>
            <a:t> (1969)</a:t>
          </a:r>
          <a:endParaRPr lang="zh-TW" alt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b="1" kern="1200" dirty="0">
              <a:solidFill>
                <a:srgbClr val="FF0000"/>
              </a:solidFill>
            </a:rPr>
            <a:t>Backpropagation</a:t>
          </a:r>
          <a:r>
            <a:rPr lang="en-US" altLang="zh-TW" sz="600" kern="1200" dirty="0"/>
            <a:t>: </a:t>
          </a:r>
          <a:r>
            <a:rPr lang="en-US" altLang="zh-TW" sz="600" kern="1200" dirty="0" err="1"/>
            <a:t>Linnainmaa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Werbos</a:t>
          </a:r>
          <a:endParaRPr lang="zh-TW" alt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kern="1200" dirty="0"/>
            <a:t>AI Dreams shattered</a:t>
          </a:r>
          <a:endParaRPr lang="zh-TW" altLang="en-US" sz="600" kern="1200" dirty="0"/>
        </a:p>
      </dsp:txBody>
      <dsp:txXfrm>
        <a:off x="3080756" y="1601696"/>
        <a:ext cx="827312" cy="1038406"/>
      </dsp:txXfrm>
    </dsp:sp>
    <dsp:sp modelId="{C603941F-50B7-44BA-9167-52976F6726D7}">
      <dsp:nvSpPr>
        <dsp:cNvPr id="0" name=""/>
        <dsp:cNvSpPr/>
      </dsp:nvSpPr>
      <dsp:spPr>
        <a:xfrm>
          <a:off x="2232231" y="1696637"/>
          <a:ext cx="848525" cy="84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900" kern="1200" dirty="0"/>
            <a:t>1970~1980 (1</a:t>
          </a:r>
          <a:r>
            <a:rPr lang="en-US" altLang="zh-TW" sz="900" kern="1200" baseline="30000" dirty="0"/>
            <a:t>st</a:t>
          </a:r>
          <a:r>
            <a:rPr lang="en-US" altLang="zh-TW" sz="900" kern="1200" dirty="0"/>
            <a:t> AI Winter)</a:t>
          </a:r>
          <a:endParaRPr lang="zh-TW" altLang="en-US" sz="900" kern="1200" dirty="0"/>
        </a:p>
      </dsp:txBody>
      <dsp:txXfrm>
        <a:off x="2356495" y="1820901"/>
        <a:ext cx="599997" cy="599997"/>
      </dsp:txXfrm>
    </dsp:sp>
    <dsp:sp modelId="{D8FE0353-5547-4EC0-AC78-4B82734E8F96}">
      <dsp:nvSpPr>
        <dsp:cNvPr id="0" name=""/>
        <dsp:cNvSpPr/>
      </dsp:nvSpPr>
      <dsp:spPr>
        <a:xfrm>
          <a:off x="4883872" y="1379181"/>
          <a:ext cx="1697050" cy="1483436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b="1" kern="1200" dirty="0">
              <a:solidFill>
                <a:srgbClr val="FF0000"/>
              </a:solidFill>
            </a:rPr>
            <a:t>Backpropagation, LSTM, OCR</a:t>
          </a:r>
          <a:endParaRPr lang="zh-TW" altLang="en-US" sz="600" b="1" kern="1200" dirty="0">
            <a:solidFill>
              <a:srgbClr val="FF0000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kern="1200" dirty="0" err="1"/>
            <a:t>Rumelhart</a:t>
          </a:r>
          <a:r>
            <a:rPr lang="en-US" altLang="zh-TW" sz="600" kern="1200" dirty="0"/>
            <a:t>, Hinton, Williams, </a:t>
          </a:r>
          <a:r>
            <a:rPr lang="en-US" altLang="zh-TW" sz="600" kern="1200" dirty="0" err="1"/>
            <a:t>Hochreiter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Schmidhuber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LeCun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Bottou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Bengio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Haffner</a:t>
          </a:r>
          <a:endParaRPr lang="zh-TW" altLang="en-US" sz="600" kern="1200" dirty="0"/>
        </a:p>
      </dsp:txBody>
      <dsp:txXfrm>
        <a:off x="5308135" y="1601696"/>
        <a:ext cx="827312" cy="1038406"/>
      </dsp:txXfrm>
    </dsp:sp>
    <dsp:sp modelId="{5EE5A13E-9F56-4265-8E94-5EEE06D4694F}">
      <dsp:nvSpPr>
        <dsp:cNvPr id="0" name=""/>
        <dsp:cNvSpPr/>
      </dsp:nvSpPr>
      <dsp:spPr>
        <a:xfrm>
          <a:off x="4459610" y="1696637"/>
          <a:ext cx="848525" cy="84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900" kern="1200" dirty="0"/>
            <a:t>1981~1998 (AI Summer)</a:t>
          </a:r>
          <a:endParaRPr lang="zh-TW" altLang="en-US" sz="900" kern="1200" dirty="0"/>
        </a:p>
      </dsp:txBody>
      <dsp:txXfrm>
        <a:off x="4583874" y="1820901"/>
        <a:ext cx="599997" cy="599997"/>
      </dsp:txXfrm>
    </dsp:sp>
    <dsp:sp modelId="{C8626AF3-7A24-4D4A-B13B-121AC4123848}">
      <dsp:nvSpPr>
        <dsp:cNvPr id="0" name=""/>
        <dsp:cNvSpPr/>
      </dsp:nvSpPr>
      <dsp:spPr>
        <a:xfrm>
          <a:off x="7111252" y="1379181"/>
          <a:ext cx="1697050" cy="1483436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kern="1200" dirty="0"/>
            <a:t>Kernel Machines (SVM, etc.) became popular</a:t>
          </a:r>
          <a:endParaRPr lang="zh-TW" alt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kern="1200" dirty="0"/>
            <a:t>NN could not improve beyond few layers</a:t>
          </a:r>
          <a:endParaRPr lang="zh-TW" altLang="en-US" sz="600" kern="1200" dirty="0"/>
        </a:p>
      </dsp:txBody>
      <dsp:txXfrm>
        <a:off x="7535514" y="1601696"/>
        <a:ext cx="827312" cy="1038406"/>
      </dsp:txXfrm>
    </dsp:sp>
    <dsp:sp modelId="{609E6968-7B33-4DDE-83A4-376094A97D2E}">
      <dsp:nvSpPr>
        <dsp:cNvPr id="0" name=""/>
        <dsp:cNvSpPr/>
      </dsp:nvSpPr>
      <dsp:spPr>
        <a:xfrm>
          <a:off x="6686989" y="1696637"/>
          <a:ext cx="848525" cy="84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900" kern="1200" dirty="0"/>
            <a:t>1999~2005 (2</a:t>
          </a:r>
          <a:r>
            <a:rPr lang="en-US" altLang="zh-TW" sz="900" kern="1200" baseline="30000" dirty="0"/>
            <a:t>nd</a:t>
          </a:r>
          <a:r>
            <a:rPr lang="en-US" altLang="zh-TW" sz="900" kern="1200" dirty="0"/>
            <a:t> AI Winter)</a:t>
          </a:r>
          <a:endParaRPr lang="zh-TW" altLang="en-US" sz="900" kern="1200" dirty="0"/>
        </a:p>
      </dsp:txBody>
      <dsp:txXfrm>
        <a:off x="6811253" y="1820901"/>
        <a:ext cx="599997" cy="599997"/>
      </dsp:txXfrm>
    </dsp:sp>
    <dsp:sp modelId="{D0431A40-23B8-493B-86CF-271D8DA380ED}">
      <dsp:nvSpPr>
        <dsp:cNvPr id="0" name=""/>
        <dsp:cNvSpPr/>
      </dsp:nvSpPr>
      <dsp:spPr>
        <a:xfrm>
          <a:off x="9338631" y="1379181"/>
          <a:ext cx="1697050" cy="1483436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b="1" kern="1200" dirty="0">
              <a:solidFill>
                <a:srgbClr val="FF0000"/>
              </a:solidFill>
            </a:rPr>
            <a:t>Deep Learning, </a:t>
          </a:r>
          <a:r>
            <a:rPr lang="en-US" altLang="zh-TW" sz="600" b="1" kern="1200" dirty="0" err="1">
              <a:solidFill>
                <a:srgbClr val="FF0000"/>
              </a:solidFill>
            </a:rPr>
            <a:t>Imagenet</a:t>
          </a:r>
          <a:r>
            <a:rPr lang="en-US" altLang="zh-TW" sz="600" b="1" kern="1200" dirty="0">
              <a:solidFill>
                <a:srgbClr val="FF0000"/>
              </a:solidFill>
            </a:rPr>
            <a:t>, </a:t>
          </a:r>
          <a:r>
            <a:rPr lang="en-US" altLang="zh-TW" sz="600" b="1" kern="1200" dirty="0" err="1">
              <a:solidFill>
                <a:srgbClr val="FF0000"/>
              </a:solidFill>
            </a:rPr>
            <a:t>Alexnet</a:t>
          </a:r>
          <a:r>
            <a:rPr lang="en-US" altLang="zh-TW" sz="600" b="1" kern="1200" dirty="0">
              <a:solidFill>
                <a:srgbClr val="FF0000"/>
              </a:solidFill>
            </a:rPr>
            <a:t>, </a:t>
          </a:r>
          <a:r>
            <a:rPr lang="en-US" altLang="zh-TW" sz="600" b="1" kern="1200" dirty="0" err="1">
              <a:solidFill>
                <a:srgbClr val="FF0000"/>
              </a:solidFill>
            </a:rPr>
            <a:t>GoogLeNet</a:t>
          </a:r>
          <a:r>
            <a:rPr lang="en-US" altLang="zh-TW" sz="600" b="1" kern="1200" dirty="0">
              <a:solidFill>
                <a:srgbClr val="FF0000"/>
              </a:solidFill>
            </a:rPr>
            <a:t> etc.</a:t>
          </a:r>
          <a:endParaRPr lang="zh-TW" altLang="en-US" sz="600" b="1" kern="1200" dirty="0">
            <a:solidFill>
              <a:srgbClr val="FF0000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600" kern="1200" dirty="0"/>
            <a:t>Hinton, </a:t>
          </a:r>
          <a:r>
            <a:rPr lang="en-US" altLang="zh-TW" sz="600" kern="1200" dirty="0" err="1"/>
            <a:t>Osindero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Teh</a:t>
          </a:r>
          <a:r>
            <a:rPr lang="en-US" altLang="zh-TW" sz="600" kern="1200" dirty="0"/>
            <a:t>, Deng, </a:t>
          </a:r>
          <a:r>
            <a:rPr lang="en-US" altLang="zh-TW" sz="600" kern="1200" dirty="0" err="1"/>
            <a:t>LeCun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Bottou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Bengio</a:t>
          </a:r>
          <a:r>
            <a:rPr lang="en-US" altLang="zh-TW" sz="600" kern="1200" dirty="0"/>
            <a:t>, </a:t>
          </a:r>
          <a:r>
            <a:rPr lang="en-US" altLang="zh-TW" sz="600" kern="1200" dirty="0" err="1"/>
            <a:t>Haffner</a:t>
          </a:r>
          <a:r>
            <a:rPr lang="en-US" altLang="zh-TW" sz="600" kern="1200" dirty="0"/>
            <a:t> </a:t>
          </a:r>
          <a:endParaRPr lang="zh-TW" altLang="en-US" sz="600" kern="1200" dirty="0"/>
        </a:p>
      </dsp:txBody>
      <dsp:txXfrm>
        <a:off x="9762894" y="1601696"/>
        <a:ext cx="827312" cy="1038406"/>
      </dsp:txXfrm>
    </dsp:sp>
    <dsp:sp modelId="{0DE6090B-066C-4CDF-90EC-1CFEED913140}">
      <dsp:nvSpPr>
        <dsp:cNvPr id="0" name=""/>
        <dsp:cNvSpPr/>
      </dsp:nvSpPr>
      <dsp:spPr>
        <a:xfrm>
          <a:off x="8914368" y="1696637"/>
          <a:ext cx="848525" cy="84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900" kern="1200" dirty="0"/>
            <a:t>2006~now (Thaw of AI Winter)</a:t>
          </a:r>
          <a:endParaRPr lang="zh-TW" altLang="en-US" sz="900" kern="1200" dirty="0"/>
        </a:p>
      </dsp:txBody>
      <dsp:txXfrm>
        <a:off x="9038632" y="1820901"/>
        <a:ext cx="599997" cy="59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DF64E-4B86-D540-AD41-DDE49DA9AA83}" type="datetimeFigureOut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76B8B-0AA3-AA47-ADB1-D0416A9948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108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4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30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76B8B-0AA3-AA47-ADB1-D0416A994809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171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76B8B-0AA3-AA47-ADB1-D0416A994809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9359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EA23-7BE4-4D3E-AE0D-996398200F5F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615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500F-31C6-4911-9139-BC91E08FE3F3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2376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32C99-4E59-4E61-ABF2-948E53142D0F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6054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04F98-22E5-465A-80B4-C1A1C1786E09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9031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66EEA-1A74-4102-A54B-1E2638FF545F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831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5A35-9AC4-4849-A583-B57DF988458B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4278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D59C-949D-4222-A83B-7602AC57E846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96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DFCB4-CD77-4699-9945-F5F990206150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796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6BDE-51AC-4B0C-844B-1E1393D96564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002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0638-C0E0-43AE-9F3F-01224212321A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918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5958-9023-40EB-A9BC-CD013D6968FF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917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849E-E7D1-4522-9DB2-71B736991EDF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01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B560-B174-47F0-85EA-56AE85EE99A4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79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0CB3-8040-4E60-A35B-F9D6F9B2E193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01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C91EC-B04B-4EAC-A254-3233F895D417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2490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2EFE-7FCE-498C-BDE7-FF7B81683773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193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32F72-6669-48CE-9793-FACEC3A63D8F}" type="datetime1">
              <a:rPr kumimoji="1" lang="zh-TW" altLang="en-US" smtClean="0"/>
              <a:t>2020/3/13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1C117F2-AA1B-FA4A-90CD-DBCEDEA2CA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021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VHc-7GYRo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imovinstitute.org/neural-network-zo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machinelearningmastery.com/inspirational-applications-deep-learning/" TargetMode="External"/><Relationship Id="rId4" Type="http://schemas.openxmlformats.org/officeDocument/2006/relationships/hyperlink" Target="http://playground.tensorflow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hattogive.com/videoColourization/" TargetMode="External"/><Relationship Id="rId2" Type="http://schemas.openxmlformats.org/officeDocument/2006/relationships/hyperlink" Target="http://richzhang.github.io/coloriz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" TargetMode="External"/><Relationship Id="rId2" Type="http://schemas.openxmlformats.org/officeDocument/2006/relationships/hyperlink" Target="http://news.mit.edu/2016/artificial-intelligence-produces-realistic-sounds-061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0FW99AQmMc8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arifai.com/" TargetMode="External"/><Relationship Id="rId2" Type="http://schemas.openxmlformats.org/officeDocument/2006/relationships/hyperlink" Target="http://cs.stanford.edu/people/karpathy/convnetjs/demo/cifar10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toronto.edu/~graves/handwri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oundcloud.com/optometrist-prime/recurrence-music-written-by-a-recurrent-neural-networ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mPfTpjtdg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rse.com/article/12801-it-seems-alphago-ai-is-going-to-beat-every-human-at-every-game-of-go" TargetMode="External"/><Relationship Id="rId2" Type="http://schemas.openxmlformats.org/officeDocument/2006/relationships/hyperlink" Target="https://deepmind.com/research/alphag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yCALyQRN3hw?t=2072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24270" TargetMode="External"/><Relationship Id="rId2" Type="http://schemas.openxmlformats.org/officeDocument/2006/relationships/hyperlink" Target="https://www.youtube.com/watch?v=tXlM99xPQC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youtu.be/xOVwmCOX7S4" TargetMode="External"/><Relationship Id="rId4" Type="http://schemas.openxmlformats.org/officeDocument/2006/relationships/hyperlink" Target="https://youtu.be/-Wh4CfsWDy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codingdojo.com/blog/top-7-programming-languages-of-2020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adnight.github.io/githut/#/pull_requests/2019/4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tutsplus.com/courses/introduction-to-python" TargetMode="External"/><Relationship Id="rId3" Type="http://schemas.openxmlformats.org/officeDocument/2006/relationships/hyperlink" Target="https://wiki.python.org/moin/PythonBooks" TargetMode="External"/><Relationship Id="rId7" Type="http://schemas.openxmlformats.org/officeDocument/2006/relationships/hyperlink" Target="http://ap-n.us/books/Programming/Python%20Crash%20Course.pdf" TargetMode="External"/><Relationship Id="rId2" Type="http://schemas.openxmlformats.org/officeDocument/2006/relationships/hyperlink" Target="http://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sf.unica.it/~fiore/LearningPython.pdf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code.activestate.com/recipes/langs/python/" TargetMode="External"/><Relationship Id="rId10" Type="http://schemas.openxmlformats.org/officeDocument/2006/relationships/image" Target="../media/image38.jpeg"/><Relationship Id="rId4" Type="http://schemas.openxmlformats.org/officeDocument/2006/relationships/hyperlink" Target="http://learning-python.com/about-lp5e.html" TargetMode="External"/><Relationship Id="rId9" Type="http://schemas.openxmlformats.org/officeDocument/2006/relationships/hyperlink" Target="https://www.tutorialspoint.com/python_online_training/index.as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gif"/><Relationship Id="rId7" Type="http://schemas.openxmlformats.org/officeDocument/2006/relationships/hyperlink" Target="https://becominghuman.ai/the-very-basics-of-reinforcement-learning-154f28a7907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bjoseph.github.io/2013/11/27/measure.htm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BeginnersGuide/Programmers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l3x94P55qoxqYbq5GosWQ7IonZ4vR-4ZyCaImiVmCSk/pubhtm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jupyter.org/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://jupyte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jupyter.readthedocs.io/en/latest/running.html#running" TargetMode="External"/><Relationship Id="rId4" Type="http://schemas.openxmlformats.org/officeDocument/2006/relationships/hyperlink" Target="http://jupyter.org/install.html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tutorials/tutorial-jupyter-notebook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hyperlink" Target="https://www.cubix.co/blog/best-machine-learning-frameworks-in-20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towardsdatascience.com/which-deep-learning-framework-is-growing-fastest-3f77f14aa318" TargetMode="External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IeHLnjs5U8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B4D6F-954F-5B40-85B5-87EF3C88D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Introduction to Deep Learning</a:t>
            </a:r>
            <a:br>
              <a:rPr kumimoji="1" lang="en-US" altLang="zh-TW" dirty="0"/>
            </a:br>
            <a:r>
              <a:rPr kumimoji="1" lang="en-US" altLang="zh-TW" dirty="0"/>
              <a:t>Chapter 1: Introduction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54EB826-760B-0147-BECA-28C5F7667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err="1"/>
              <a:t>Pao</a:t>
            </a:r>
            <a:r>
              <a:rPr kumimoji="1" lang="en-US" altLang="zh-TW" dirty="0"/>
              <a:t>-Ann </a:t>
            </a:r>
            <a:r>
              <a:rPr kumimoji="1" lang="en-US" altLang="zh-TW" dirty="0" err="1"/>
              <a:t>Hsiung</a:t>
            </a:r>
            <a:endParaRPr kumimoji="1" lang="en-US" altLang="zh-TW" dirty="0"/>
          </a:p>
          <a:p>
            <a:r>
              <a:rPr kumimoji="1" lang="en-US" altLang="zh-TW" dirty="0"/>
              <a:t>National Chung Cheng University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385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36" y="1041401"/>
            <a:ext cx="5137780" cy="358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90" y="1397000"/>
            <a:ext cx="5636210" cy="3441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0236" y="4838701"/>
            <a:ext cx="55903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Several big improvements in recent years in NLP 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Machine Translation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Sentiment Analysis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Dialogue Agents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Question Answering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Text Classification   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 of the art 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2100" y="5419636"/>
            <a:ext cx="508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Leverage different levels of representation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words &amp; characters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syntax &amp; semantics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30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70D168-3108-4046-BF26-B3B6C43F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History of neural networks &amp; deep learning</a:t>
            </a:r>
            <a:endParaRPr kumimoji="1"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8198000"/>
              </p:ext>
            </p:extLst>
          </p:nvPr>
        </p:nvGraphicFramePr>
        <p:xfrm>
          <a:off x="804333" y="1905000"/>
          <a:ext cx="11040534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72FF2F-5802-DE45-98F3-88FB7847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523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1958~1969: Birth of AI and Golden Era</a:t>
            </a:r>
            <a:br>
              <a:rPr lang="en-US" altLang="zh-TW" dirty="0"/>
            </a:br>
            <a:r>
              <a:rPr lang="en-US" altLang="zh-TW" dirty="0"/>
              <a:t>-- </a:t>
            </a:r>
            <a:r>
              <a:rPr lang="en-US" altLang="zh-TW" dirty="0" err="1"/>
              <a:t>Perceptrons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2133600"/>
            <a:ext cx="3887788" cy="3777622"/>
          </a:xfrm>
        </p:spPr>
        <p:txBody>
          <a:bodyPr/>
          <a:lstStyle/>
          <a:p>
            <a:r>
              <a:rPr lang="en-US" altLang="zh-TW" dirty="0"/>
              <a:t>Rosenblatt proposed a machine for binary classifications</a:t>
            </a:r>
          </a:p>
          <a:p>
            <a:r>
              <a:rPr lang="en-US" altLang="zh-TW" dirty="0"/>
              <a:t>Main idea</a:t>
            </a:r>
          </a:p>
          <a:p>
            <a:pPr lvl="1"/>
            <a:r>
              <a:rPr lang="en-US" altLang="zh-TW" dirty="0"/>
              <a:t>One weight </a:t>
            </a:r>
            <a:r>
              <a:rPr lang="en-US" altLang="zh-TW" i="1" dirty="0" err="1"/>
              <a:t>w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per input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</a:p>
          <a:p>
            <a:pPr lvl="1"/>
            <a:r>
              <a:rPr lang="en-US" altLang="zh-TW" dirty="0"/>
              <a:t>Multiply weights with respective inputs and add bias </a:t>
            </a:r>
            <a:r>
              <a:rPr lang="en-US" altLang="zh-TW" i="1" dirty="0"/>
              <a:t>w</a:t>
            </a:r>
            <a:r>
              <a:rPr lang="en-US" altLang="zh-TW" baseline="-25000" dirty="0"/>
              <a:t>0</a:t>
            </a:r>
          </a:p>
          <a:p>
            <a:pPr lvl="1"/>
            <a:r>
              <a:rPr lang="en-US" altLang="zh-TW" dirty="0"/>
              <a:t>If result is larger than threshold </a:t>
            </a:r>
            <a:r>
              <a:rPr lang="el-GR" altLang="zh-TW" dirty="0"/>
              <a:t>δ</a:t>
            </a:r>
            <a:r>
              <a:rPr lang="en-US" altLang="zh-TW" dirty="0"/>
              <a:t>, return 1, otherwise 0.</a:t>
            </a:r>
            <a:endParaRPr lang="zh-TW" altLang="en-US" baseline="-25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69" y="2567516"/>
            <a:ext cx="5038725" cy="27241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463867" y="3843866"/>
            <a:ext cx="2160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spAutoFit/>
          </a:bodyPr>
          <a:lstStyle/>
          <a:p>
            <a:r>
              <a:rPr lang="el-GR" altLang="zh-TW" sz="1200" dirty="0"/>
              <a:t>δ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004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a perceptron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4734455" cy="3777622"/>
              </a:xfrm>
            </p:spPr>
            <p:txBody>
              <a:bodyPr/>
              <a:lstStyle/>
              <a:p>
                <a:r>
                  <a:rPr lang="en-US" altLang="zh-TW" b="1" dirty="0">
                    <a:solidFill>
                      <a:srgbClr val="FF0000"/>
                    </a:solidFill>
                  </a:rPr>
                  <a:t>Learning Algorithm </a:t>
                </a:r>
                <a:r>
                  <a:rPr lang="en-US" altLang="zh-TW" dirty="0"/>
                  <a:t>by Rosenblatt</a:t>
                </a:r>
              </a:p>
              <a:p>
                <a:pPr lvl="1"/>
                <a:r>
                  <a:rPr lang="en-US" altLang="zh-TW" dirty="0"/>
                  <a:t>Initialize weights randomly</a:t>
                </a:r>
              </a:p>
              <a:p>
                <a:pPr lvl="1"/>
                <a:r>
                  <a:rPr lang="en-US" altLang="zh-TW" dirty="0"/>
                  <a:t>Take one sample </a:t>
                </a:r>
                <a:r>
                  <a:rPr lang="en-US" altLang="zh-TW" i="1" dirty="0"/>
                  <a:t>x</a:t>
                </a:r>
                <a:r>
                  <a:rPr lang="en-US" altLang="zh-TW" i="1" baseline="-25000" dirty="0"/>
                  <a:t>i</a:t>
                </a:r>
                <a:r>
                  <a:rPr lang="en-US" altLang="zh-TW" dirty="0"/>
                  <a:t> and predict </a:t>
                </a:r>
                <a:r>
                  <a:rPr lang="en-US" altLang="zh-TW" i="1" dirty="0" err="1"/>
                  <a:t>y</a:t>
                </a:r>
                <a:r>
                  <a:rPr lang="en-US" altLang="zh-TW" i="1" baseline="-25000" dirty="0" err="1"/>
                  <a:t>i</a:t>
                </a:r>
                <a:endParaRPr lang="en-US" altLang="zh-TW" i="1" baseline="-25000" dirty="0"/>
              </a:p>
              <a:p>
                <a:pPr lvl="1"/>
                <a:r>
                  <a:rPr lang="en-US" altLang="zh-TW" dirty="0"/>
                  <a:t>For erroneous predictions, update weights</a:t>
                </a:r>
              </a:p>
              <a:p>
                <a:pPr lvl="2"/>
                <a:r>
                  <a:rPr lang="en-US" altLang="zh-TW" dirty="0"/>
                  <a:t>If the output was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:r>
                  <a:rPr lang="en-US" altLang="zh-TW" i="1" dirty="0" err="1"/>
                  <a:t>y</a:t>
                </a:r>
                <a:r>
                  <a:rPr lang="en-US" altLang="zh-TW" i="1" baseline="-25000" dirty="0" err="1"/>
                  <a:t>i</a:t>
                </a:r>
                <a:r>
                  <a:rPr lang="en-US" altLang="zh-TW" dirty="0"/>
                  <a:t> = 1, increase weights</a:t>
                </a:r>
              </a:p>
              <a:p>
                <a:pPr lvl="2"/>
                <a:r>
                  <a:rPr lang="en-US" altLang="zh-TW" dirty="0"/>
                  <a:t>If the output was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:r>
                  <a:rPr lang="en-US" altLang="zh-TW" i="1" dirty="0" err="1"/>
                  <a:t>y</a:t>
                </a:r>
                <a:r>
                  <a:rPr lang="en-US" altLang="zh-TW" i="1" baseline="-25000" dirty="0" err="1"/>
                  <a:t>i</a:t>
                </a:r>
                <a:r>
                  <a:rPr lang="en-US" altLang="zh-TW" dirty="0"/>
                  <a:t> = 0, decrease weights</a:t>
                </a:r>
              </a:p>
              <a:p>
                <a:pPr lvl="1"/>
                <a:r>
                  <a:rPr lang="en-US" altLang="zh-TW" dirty="0"/>
                  <a:t>Repeat until no errors are made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4734455" cy="3777622"/>
              </a:xfrm>
              <a:blipFill rotWithShape="0">
                <a:blip r:embed="rId2"/>
                <a:stretch>
                  <a:fillRect l="-902" t="-8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76065" y="2057400"/>
            <a:ext cx="3361267" cy="32965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89582" y="5933217"/>
            <a:ext cx="54841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Video (18’54”): </a:t>
            </a:r>
            <a:r>
              <a:rPr lang="en-US" altLang="zh-TW" dirty="0">
                <a:hlinkClick r:id="rId4"/>
              </a:rPr>
              <a:t>https://youtu.be/OVHc-7GYRo4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85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Multi-Layer Perceptron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3" y="2133600"/>
            <a:ext cx="4243388" cy="3777622"/>
          </a:xfrm>
        </p:spPr>
        <p:txBody>
          <a:bodyPr/>
          <a:lstStyle/>
          <a:p>
            <a:r>
              <a:rPr lang="en-US" altLang="zh-TW" dirty="0"/>
              <a:t>One perceptron = one decision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Question</a:t>
            </a:r>
            <a:r>
              <a:rPr lang="en-US" altLang="zh-TW" dirty="0"/>
              <a:t>: What about multiple decisions?</a:t>
            </a:r>
          </a:p>
          <a:p>
            <a:pPr lvl="1"/>
            <a:r>
              <a:rPr lang="en-US" altLang="zh-TW" dirty="0" err="1"/>
              <a:t>Eg</a:t>
            </a:r>
            <a:r>
              <a:rPr lang="en-US" altLang="zh-TW" dirty="0"/>
              <a:t>. Digit classification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Answer</a:t>
            </a:r>
            <a:r>
              <a:rPr lang="en-US" altLang="zh-TW" dirty="0"/>
              <a:t>: Neural Network (NN) or Multi-Layer Perceptron (MLP)</a:t>
            </a:r>
          </a:p>
          <a:p>
            <a:pPr lvl="1"/>
            <a:r>
              <a:rPr lang="en-US" altLang="zh-TW" dirty="0"/>
              <a:t>Stack multiple </a:t>
            </a:r>
            <a:r>
              <a:rPr lang="en-US" altLang="zh-TW" dirty="0" err="1"/>
              <a:t>perceptrons</a:t>
            </a:r>
            <a:r>
              <a:rPr lang="en-US" altLang="zh-TW" dirty="0"/>
              <a:t> (neurons) into a single layer</a:t>
            </a:r>
          </a:p>
          <a:p>
            <a:pPr lvl="1"/>
            <a:r>
              <a:rPr lang="en-US" altLang="zh-TW" dirty="0"/>
              <a:t>Connect two or more layers by feeding output of one layer as input to the next layer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03" y="2133600"/>
            <a:ext cx="5060383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8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1970~1980: 1</a:t>
            </a:r>
            <a:r>
              <a:rPr lang="en-US" altLang="zh-TW" baseline="30000" dirty="0"/>
              <a:t>st</a:t>
            </a:r>
            <a:r>
              <a:rPr lang="en-US" altLang="zh-TW" dirty="0"/>
              <a:t> AI Winter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XOR cannot be solved by Perceptron </a:t>
            </a:r>
            <a:r>
              <a:rPr lang="en-US" altLang="zh-TW" dirty="0"/>
              <a:t>(Minsky)</a:t>
            </a:r>
          </a:p>
          <a:p>
            <a:r>
              <a:rPr lang="en-US" altLang="zh-TW" dirty="0"/>
              <a:t>Perceptron training method cannot be applied to Neural Networks</a:t>
            </a:r>
          </a:p>
          <a:p>
            <a:r>
              <a:rPr lang="en-US" altLang="zh-TW" dirty="0"/>
              <a:t>Funding slushed, Neural Networks were damned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AI WINTER</a:t>
            </a:r>
            <a:r>
              <a:rPr lang="en-US" altLang="zh-TW" dirty="0"/>
              <a:t>!!!</a:t>
            </a:r>
          </a:p>
          <a:p>
            <a:r>
              <a:rPr lang="en-US" altLang="zh-TW" dirty="0"/>
              <a:t>Dreams shattered!</a:t>
            </a:r>
          </a:p>
          <a:p>
            <a:r>
              <a:rPr lang="en-US" altLang="zh-TW" dirty="0"/>
              <a:t>Some significant results</a:t>
            </a:r>
          </a:p>
          <a:p>
            <a:pPr lvl="1"/>
            <a:r>
              <a:rPr lang="en-US" altLang="zh-TW" dirty="0"/>
              <a:t>Backpropagation: training method for NN (1970, 1974)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22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1981~1998: AI Summer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XOR can be </a:t>
            </a:r>
            <a:r>
              <a:rPr lang="en-US" altLang="zh-TW" b="1" dirty="0">
                <a:solidFill>
                  <a:srgbClr val="FF0000"/>
                </a:solidFill>
              </a:rPr>
              <a:t>solved</a:t>
            </a:r>
            <a:r>
              <a:rPr lang="en-US" altLang="zh-TW" dirty="0"/>
              <a:t> using Neural Networks (Multi-Layer Perceptron)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Backpropagation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(1986)</a:t>
            </a:r>
          </a:p>
          <a:p>
            <a:r>
              <a:rPr lang="en-US" altLang="zh-TW" dirty="0"/>
              <a:t>Complicated NN architectures allowed</a:t>
            </a:r>
          </a:p>
          <a:p>
            <a:pPr lvl="1"/>
            <a:r>
              <a:rPr lang="en-US" altLang="zh-TW" dirty="0"/>
              <a:t>Temporal behavior, language, sequences could be learnt using “Recurrent Long-Short Term Memory (</a:t>
            </a:r>
            <a:r>
              <a:rPr lang="en-US" altLang="zh-TW" dirty="0">
                <a:solidFill>
                  <a:srgbClr val="FF0000"/>
                </a:solidFill>
              </a:rPr>
              <a:t>LSTM</a:t>
            </a:r>
            <a:r>
              <a:rPr lang="en-US" altLang="zh-TW" dirty="0"/>
              <a:t>) Networks” in </a:t>
            </a:r>
            <a:r>
              <a:rPr lang="en-US" altLang="zh-TW" b="1" dirty="0"/>
              <a:t>1997</a:t>
            </a:r>
            <a:endParaRPr lang="zh-TW" altLang="en-US" b="1" dirty="0"/>
          </a:p>
          <a:p>
            <a:pPr lvl="1"/>
            <a:r>
              <a:rPr lang="en-US" altLang="zh-TW" dirty="0"/>
              <a:t>Digit recognition in </a:t>
            </a:r>
            <a:r>
              <a:rPr lang="en-US" altLang="zh-TW" dirty="0" err="1"/>
              <a:t>cheques</a:t>
            </a:r>
            <a:r>
              <a:rPr lang="en-US" altLang="zh-TW" dirty="0"/>
              <a:t> (OCR) solved using Convolutional Neural Network (</a:t>
            </a:r>
            <a:r>
              <a:rPr lang="en-US" altLang="zh-TW" dirty="0">
                <a:solidFill>
                  <a:srgbClr val="FF0000"/>
                </a:solidFill>
              </a:rPr>
              <a:t>CNN</a:t>
            </a:r>
            <a:r>
              <a:rPr lang="en-US" altLang="zh-TW" dirty="0"/>
              <a:t>) in </a:t>
            </a:r>
            <a:r>
              <a:rPr lang="en-US" altLang="zh-TW" b="1" dirty="0"/>
              <a:t>1998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5873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1999~2005: 2</a:t>
            </a:r>
            <a:r>
              <a:rPr lang="en-US" altLang="zh-TW" baseline="30000" dirty="0"/>
              <a:t>nd</a:t>
            </a:r>
            <a:r>
              <a:rPr lang="en-US" altLang="zh-TW" dirty="0"/>
              <a:t> AI Winter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Kernel Machines (e.g. </a:t>
            </a:r>
            <a:r>
              <a:rPr lang="en-US" altLang="zh-TW" dirty="0">
                <a:solidFill>
                  <a:srgbClr val="FF0000"/>
                </a:solidFill>
              </a:rPr>
              <a:t>Support Vector Machines (SVM)</a:t>
            </a:r>
            <a:r>
              <a:rPr lang="en-US" altLang="zh-TW" dirty="0"/>
              <a:t>, etc.) became popular</a:t>
            </a:r>
          </a:p>
          <a:p>
            <a:pPr lvl="1"/>
            <a:r>
              <a:rPr lang="en-US" altLang="zh-TW" dirty="0"/>
              <a:t>Achieved similar accuracies</a:t>
            </a:r>
          </a:p>
          <a:p>
            <a:pPr lvl="1"/>
            <a:r>
              <a:rPr lang="en-US" altLang="zh-TW" dirty="0"/>
              <a:t>Included much fewer heuristics</a:t>
            </a:r>
          </a:p>
          <a:p>
            <a:pPr lvl="1"/>
            <a:r>
              <a:rPr lang="en-US" altLang="zh-TW" dirty="0"/>
              <a:t>Nice proofs on generalization</a:t>
            </a:r>
          </a:p>
          <a:p>
            <a:r>
              <a:rPr lang="en-US" altLang="zh-TW" dirty="0"/>
              <a:t>Neural networks </a:t>
            </a:r>
            <a:r>
              <a:rPr lang="en-US" altLang="zh-TW" dirty="0">
                <a:solidFill>
                  <a:srgbClr val="FF0000"/>
                </a:solidFill>
              </a:rPr>
              <a:t>could not improve </a:t>
            </a:r>
            <a:r>
              <a:rPr lang="en-US" altLang="zh-TW" dirty="0"/>
              <a:t>beyond a few layers</a:t>
            </a:r>
          </a:p>
          <a:p>
            <a:pPr lvl="1"/>
            <a:r>
              <a:rPr lang="en-US" altLang="zh-TW" dirty="0"/>
              <a:t>Lack of processing power (No GPUs)</a:t>
            </a:r>
          </a:p>
          <a:p>
            <a:pPr lvl="1"/>
            <a:r>
              <a:rPr lang="en-US" altLang="zh-TW" dirty="0"/>
              <a:t>Lack of data (No big, annotated datasets)</a:t>
            </a:r>
          </a:p>
          <a:p>
            <a:pPr lvl="1"/>
            <a:r>
              <a:rPr lang="en-US" altLang="zh-TW" dirty="0"/>
              <a:t>Overfitting (Models could not generalize)</a:t>
            </a:r>
          </a:p>
          <a:p>
            <a:pPr lvl="1"/>
            <a:r>
              <a:rPr lang="en-US" altLang="zh-TW" dirty="0"/>
              <a:t>Vanishing gradients (0.1*0.1*0.1*….*0.1 = 0.000000000001, too small for learning)</a:t>
            </a:r>
          </a:p>
          <a:p>
            <a:r>
              <a:rPr lang="en-US" altLang="zh-TW" dirty="0"/>
              <a:t>AI community turned away from Neural Networks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9563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2006~now: Thaw of AI Winter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Questions:</a:t>
            </a:r>
          </a:p>
          <a:p>
            <a:pPr lvl="1"/>
            <a:r>
              <a:rPr lang="en-US" altLang="zh-TW" dirty="0"/>
              <a:t>Are 1-2 hidden layers the best NN can do?</a:t>
            </a:r>
          </a:p>
          <a:p>
            <a:pPr lvl="1"/>
            <a:r>
              <a:rPr lang="en-US" altLang="zh-TW" dirty="0"/>
              <a:t>Or, is it the learning algorithm not really mature?</a:t>
            </a:r>
          </a:p>
          <a:p>
            <a:r>
              <a:rPr lang="en-US" altLang="zh-TW" dirty="0"/>
              <a:t>Deep Learning (2006, Hinton, </a:t>
            </a:r>
            <a:r>
              <a:rPr lang="en-US" altLang="zh-TW" dirty="0" err="1"/>
              <a:t>Osindero</a:t>
            </a:r>
            <a:r>
              <a:rPr lang="en-US" altLang="zh-TW" dirty="0"/>
              <a:t>, </a:t>
            </a:r>
            <a:r>
              <a:rPr lang="en-US" altLang="zh-TW" dirty="0" err="1"/>
              <a:t>Teh</a:t>
            </a:r>
            <a:r>
              <a:rPr lang="en-US" altLang="zh-TW" dirty="0"/>
              <a:t>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Layer-by-layer training</a:t>
            </a:r>
          </a:p>
          <a:p>
            <a:pPr lvl="1"/>
            <a:r>
              <a:rPr lang="en-US" altLang="zh-TW" dirty="0"/>
              <a:t>Per-layer trained parameters </a:t>
            </a:r>
            <a:br>
              <a:rPr lang="en-US" altLang="zh-TW" dirty="0"/>
            </a:br>
            <a:r>
              <a:rPr lang="en-US" altLang="zh-TW" dirty="0"/>
              <a:t>initialize further training using</a:t>
            </a:r>
            <a:br>
              <a:rPr lang="en-US" altLang="zh-TW" dirty="0"/>
            </a:br>
            <a:r>
              <a:rPr lang="en-US" altLang="zh-TW" dirty="0"/>
              <a:t>contrastive divergence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2050" name="Picture 2" descr="「layer by layer training of neural networks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41" y="4098295"/>
            <a:ext cx="4187825" cy="23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7772400" y="3513520"/>
            <a:ext cx="1185333" cy="2294613"/>
            <a:chOff x="7772400" y="3513520"/>
            <a:chExt cx="1185333" cy="2294613"/>
          </a:xfrm>
        </p:grpSpPr>
        <p:sp>
          <p:nvSpPr>
            <p:cNvPr id="6" name="文字方塊 5"/>
            <p:cNvSpPr txBox="1"/>
            <p:nvPr/>
          </p:nvSpPr>
          <p:spPr>
            <a:xfrm>
              <a:off x="7772400" y="3513520"/>
              <a:ext cx="11853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Training Layer</a:t>
              </a:r>
              <a:endParaRPr lang="zh-TW" altLang="en-US" sz="16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8085667" y="4098295"/>
              <a:ext cx="558800" cy="170983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02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06458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58 -0.00069 L 0.12838 -0.0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 is here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ImageNet</a:t>
            </a:r>
            <a:r>
              <a:rPr lang="en-US" altLang="zh-TW" dirty="0"/>
              <a:t> dataset (Deng et al, 2009)</a:t>
            </a:r>
          </a:p>
          <a:p>
            <a:pPr lvl="1"/>
            <a:r>
              <a:rPr lang="en-US" altLang="zh-TW" dirty="0"/>
              <a:t>Collected images for each term of </a:t>
            </a:r>
            <a:r>
              <a:rPr lang="en-US" altLang="zh-TW" dirty="0" err="1"/>
              <a:t>Wordnet</a:t>
            </a:r>
            <a:r>
              <a:rPr lang="en-US" altLang="zh-TW" dirty="0"/>
              <a:t> (100,000 classes)</a:t>
            </a:r>
          </a:p>
          <a:p>
            <a:pPr lvl="1"/>
            <a:r>
              <a:rPr lang="en-US" altLang="zh-TW" dirty="0"/>
              <a:t>Tree of concepts organized hierarchically</a:t>
            </a:r>
          </a:p>
          <a:p>
            <a:pPr lvl="2"/>
            <a:r>
              <a:rPr lang="en-US" altLang="zh-TW" dirty="0"/>
              <a:t>“Ambulance”, “Dalmatian dog”, “Egyptian cat”, …</a:t>
            </a:r>
          </a:p>
          <a:p>
            <a:pPr lvl="1"/>
            <a:r>
              <a:rPr lang="en-US" altLang="zh-TW" b="1" dirty="0" err="1">
                <a:solidFill>
                  <a:srgbClr val="FF0000"/>
                </a:solidFill>
              </a:rPr>
              <a:t>Imagenet</a:t>
            </a:r>
            <a:r>
              <a:rPr lang="en-US" altLang="zh-TW" b="1" dirty="0">
                <a:solidFill>
                  <a:srgbClr val="FF0000"/>
                </a:solidFill>
              </a:rPr>
              <a:t> Large Scale Visual Recognition Challenge </a:t>
            </a:r>
            <a:r>
              <a:rPr lang="en-US" altLang="zh-TW" dirty="0"/>
              <a:t>(ILSVRC)</a:t>
            </a:r>
          </a:p>
          <a:p>
            <a:pPr lvl="2"/>
            <a:r>
              <a:rPr lang="en-US" altLang="zh-TW" dirty="0"/>
              <a:t>1 million images</a:t>
            </a:r>
          </a:p>
          <a:p>
            <a:pPr lvl="2"/>
            <a:r>
              <a:rPr lang="en-US" altLang="zh-TW" dirty="0"/>
              <a:t>1,000 classes</a:t>
            </a:r>
          </a:p>
          <a:p>
            <a:pPr lvl="2"/>
            <a:r>
              <a:rPr lang="en-US" altLang="zh-TW" dirty="0"/>
              <a:t>Top-5 and top-1 error measured</a:t>
            </a:r>
          </a:p>
          <a:p>
            <a:pPr lvl="3"/>
            <a:r>
              <a:rPr lang="en-US" altLang="zh-TW" dirty="0"/>
              <a:t>Errors reduced drastically in the past 8 years (2010~2017): 28.2% </a:t>
            </a:r>
            <a:r>
              <a:rPr lang="en-US" altLang="zh-TW" dirty="0">
                <a:sym typeface="Wingdings" panose="05000000000000000000" pitchFamily="2" charset="2"/>
              </a:rPr>
              <a:t> 2.3%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68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75731-EF42-0842-B846-75C34DE5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716B27-7625-C242-8448-B647AAF3A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Chapter Goals</a:t>
            </a:r>
          </a:p>
          <a:p>
            <a:r>
              <a:rPr kumimoji="1" lang="en-US" altLang="zh-TW" dirty="0"/>
              <a:t>What is machine/deep learning?</a:t>
            </a:r>
          </a:p>
          <a:p>
            <a:r>
              <a:rPr kumimoji="1" lang="en-US" altLang="zh-TW" dirty="0"/>
              <a:t>History of neural networks and deep learning</a:t>
            </a:r>
          </a:p>
          <a:p>
            <a:r>
              <a:rPr kumimoji="1" lang="en-US" altLang="zh-TW" dirty="0"/>
              <a:t>Applications of deep learning</a:t>
            </a:r>
          </a:p>
          <a:p>
            <a:r>
              <a:rPr kumimoji="1" lang="en-US" altLang="zh-TW" dirty="0"/>
              <a:t>Techniques required</a:t>
            </a:r>
          </a:p>
          <a:p>
            <a:r>
              <a:rPr kumimoji="1" lang="en-US" altLang="zh-TW" dirty="0"/>
              <a:t>What we learnt?</a:t>
            </a:r>
          </a:p>
          <a:p>
            <a:r>
              <a:rPr kumimoji="1" lang="en-US" altLang="zh-TW" dirty="0"/>
              <a:t>What to do now?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E6B6C5-D5EB-3E48-86C6-EDDAF3B5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020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ImageNet Large Scale Visual Recognition Challenge (ILSVRC)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72" y="2208130"/>
            <a:ext cx="6991879" cy="3628561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402667" y="4224867"/>
            <a:ext cx="1176866" cy="330200"/>
          </a:xfrm>
          <a:prstGeom prst="roundRect">
            <a:avLst/>
          </a:prstGeom>
          <a:solidFill>
            <a:srgbClr val="EEE878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Shallow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952860" y="4495800"/>
            <a:ext cx="1176866" cy="330200"/>
          </a:xfrm>
          <a:prstGeom prst="roundRect">
            <a:avLst/>
          </a:prstGeom>
          <a:solidFill>
            <a:srgbClr val="EEE878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layers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234767" y="4022410"/>
            <a:ext cx="1176866" cy="330200"/>
          </a:xfrm>
          <a:prstGeom prst="roundRect">
            <a:avLst/>
          </a:prstGeom>
          <a:solidFill>
            <a:srgbClr val="EEE878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 layers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679267" y="3617679"/>
            <a:ext cx="1329267" cy="330200"/>
          </a:xfrm>
          <a:prstGeom prst="roundRect">
            <a:avLst/>
          </a:prstGeom>
          <a:solidFill>
            <a:srgbClr val="EEE878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152 layers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579533" y="5757152"/>
            <a:ext cx="1117602" cy="237067"/>
          </a:xfrm>
          <a:prstGeom prst="roundRect">
            <a:avLst/>
          </a:prstGeom>
          <a:solidFill>
            <a:srgbClr val="EEE878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AlexNet</a:t>
            </a:r>
            <a:endParaRPr lang="zh-TW" altLang="en-US" sz="1400" dirty="0"/>
          </a:p>
        </p:txBody>
      </p:sp>
      <p:sp>
        <p:nvSpPr>
          <p:cNvPr id="13" name="圓角矩形 12"/>
          <p:cNvSpPr/>
          <p:nvPr/>
        </p:nvSpPr>
        <p:spPr>
          <a:xfrm>
            <a:off x="7069667" y="5748685"/>
            <a:ext cx="990600" cy="812982"/>
          </a:xfrm>
          <a:prstGeom prst="roundRect">
            <a:avLst/>
          </a:prstGeom>
          <a:solidFill>
            <a:srgbClr val="EEE878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VGG,</a:t>
            </a:r>
          </a:p>
          <a:p>
            <a:pPr algn="ctr"/>
            <a:r>
              <a:rPr lang="en-US" altLang="zh-TW" sz="1400" dirty="0" err="1"/>
              <a:t>GoogLeNet</a:t>
            </a:r>
            <a:endParaRPr lang="zh-TW" altLang="en-US" sz="1400" dirty="0"/>
          </a:p>
        </p:txBody>
      </p:sp>
      <p:sp>
        <p:nvSpPr>
          <p:cNvPr id="14" name="圓角矩形 13"/>
          <p:cNvSpPr/>
          <p:nvPr/>
        </p:nvSpPr>
        <p:spPr>
          <a:xfrm>
            <a:off x="8077200" y="5785707"/>
            <a:ext cx="944827" cy="237067"/>
          </a:xfrm>
          <a:prstGeom prst="roundRect">
            <a:avLst/>
          </a:prstGeom>
          <a:solidFill>
            <a:srgbClr val="EEE878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ResNet</a:t>
            </a:r>
            <a:endParaRPr lang="zh-TW" altLang="en-US" sz="1400" dirty="0"/>
          </a:p>
        </p:txBody>
      </p:sp>
      <p:sp>
        <p:nvSpPr>
          <p:cNvPr id="15" name="圓角矩形 14"/>
          <p:cNvSpPr/>
          <p:nvPr/>
        </p:nvSpPr>
        <p:spPr>
          <a:xfrm>
            <a:off x="9626601" y="5792688"/>
            <a:ext cx="714372" cy="237067"/>
          </a:xfrm>
          <a:prstGeom prst="roundRect">
            <a:avLst/>
          </a:prstGeom>
          <a:solidFill>
            <a:srgbClr val="EEE878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SENet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56287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FUN now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Neural Network ZOO</a:t>
            </a:r>
          </a:p>
          <a:p>
            <a:pPr lvl="1"/>
            <a:r>
              <a:rPr lang="en-US" altLang="zh-TW" dirty="0"/>
              <a:t>Graphical notations for all kinds of neural networks</a:t>
            </a:r>
          </a:p>
          <a:p>
            <a:pPr lvl="1"/>
            <a:r>
              <a:rPr lang="en-US" altLang="zh-TW" dirty="0">
                <a:hlinkClick r:id="rId3"/>
              </a:rPr>
              <a:t>http://www.asimovinstitute.org/neural-network-zoo/</a:t>
            </a:r>
            <a:endParaRPr lang="en-US" altLang="zh-TW" dirty="0"/>
          </a:p>
          <a:p>
            <a:r>
              <a:rPr lang="en-US" altLang="zh-TW" dirty="0"/>
              <a:t>A Neural Network Playground</a:t>
            </a:r>
          </a:p>
          <a:p>
            <a:pPr lvl="1"/>
            <a:r>
              <a:rPr lang="en-US" altLang="zh-TW" dirty="0"/>
              <a:t>An online interactive way to play with different network architectures</a:t>
            </a:r>
          </a:p>
          <a:p>
            <a:pPr lvl="1"/>
            <a:r>
              <a:rPr lang="en-US" altLang="zh-TW" dirty="0">
                <a:hlinkClick r:id="rId4"/>
              </a:rPr>
              <a:t>http://playground.tensorflow.org</a:t>
            </a:r>
            <a:endParaRPr lang="en-US" altLang="zh-TW" dirty="0"/>
          </a:p>
          <a:p>
            <a:r>
              <a:rPr lang="en-US" altLang="zh-TW" dirty="0"/>
              <a:t>8 Inspirational Applications of Deep Learning</a:t>
            </a:r>
          </a:p>
          <a:p>
            <a:pPr lvl="1"/>
            <a:r>
              <a:rPr lang="en-US" altLang="zh-TW" dirty="0"/>
              <a:t>Very interesting applications of deep learning</a:t>
            </a:r>
          </a:p>
          <a:p>
            <a:pPr lvl="1"/>
            <a:r>
              <a:rPr lang="en-US" altLang="zh-TW" dirty="0">
                <a:hlinkClick r:id="rId5"/>
              </a:rPr>
              <a:t>http://machinelearningmastery.com/inspirational-applications-deep-learning/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Machine Learning Maste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282" y="467360"/>
            <a:ext cx="1492848" cy="149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62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(1/8) Automatic Colorization of B&amp;W Images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41120" y="1901952"/>
            <a:ext cx="5516880" cy="4127627"/>
          </a:xfrm>
        </p:spPr>
        <p:txBody>
          <a:bodyPr/>
          <a:lstStyle/>
          <a:p>
            <a:r>
              <a:rPr lang="en-US" altLang="zh-TW" dirty="0"/>
              <a:t>Large Convolutional Neural Networks (CNN)</a:t>
            </a:r>
          </a:p>
          <a:p>
            <a:r>
              <a:rPr lang="en-US" altLang="zh-TW" dirty="0"/>
              <a:t>Website</a:t>
            </a:r>
          </a:p>
          <a:p>
            <a:pPr lvl="1"/>
            <a:r>
              <a:rPr lang="en-US" altLang="zh-TW" dirty="0">
                <a:hlinkClick r:id="rId2"/>
              </a:rPr>
              <a:t>http://richzhang.github.io/colorization/</a:t>
            </a:r>
            <a:endParaRPr lang="en-US" altLang="zh-TW" dirty="0"/>
          </a:p>
          <a:p>
            <a:r>
              <a:rPr lang="en-US" altLang="zh-TW" dirty="0"/>
              <a:t>Video (5 s)</a:t>
            </a:r>
          </a:p>
          <a:p>
            <a:pPr lvl="1"/>
            <a:r>
              <a:rPr lang="en-US" altLang="zh-TW" dirty="0">
                <a:hlinkClick r:id="rId3"/>
              </a:rPr>
              <a:t>http://whattogive.com/videoColourization/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013" y="2378281"/>
            <a:ext cx="5278898" cy="365129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459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(2/8) Automatically Adding Sounds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Two types of NN</a:t>
            </a:r>
          </a:p>
          <a:p>
            <a:pPr lvl="1"/>
            <a:r>
              <a:rPr kumimoji="1" lang="en-US" altLang="zh-TW" dirty="0"/>
              <a:t>Large CNN for images</a:t>
            </a:r>
          </a:p>
          <a:p>
            <a:pPr lvl="1"/>
            <a:r>
              <a:rPr kumimoji="1" lang="en-US" altLang="zh-TW" dirty="0"/>
              <a:t>Large Long Short-Term Memory (LSTM) Recurrent Neural Networks (RNN) for sound</a:t>
            </a:r>
          </a:p>
          <a:p>
            <a:r>
              <a:rPr kumimoji="1" lang="en-US" altLang="zh-TW" dirty="0"/>
              <a:t>News</a:t>
            </a:r>
          </a:p>
          <a:p>
            <a:pPr lvl="1"/>
            <a:r>
              <a:rPr kumimoji="1" lang="en-US" altLang="zh-TW" dirty="0">
                <a:hlinkClick r:id="rId2"/>
              </a:rPr>
              <a:t>http://news.mit.edu/2016/artificial-intelligence-produces-realistic-sounds-0613</a:t>
            </a:r>
            <a:endParaRPr kumimoji="1" lang="en-US" altLang="zh-TW" dirty="0"/>
          </a:p>
          <a:p>
            <a:r>
              <a:rPr kumimoji="1" lang="en-US" altLang="zh-TW" dirty="0"/>
              <a:t>Visually Indicated Sounds (MIT)</a:t>
            </a:r>
          </a:p>
          <a:p>
            <a:pPr lvl="1"/>
            <a:r>
              <a:rPr kumimoji="1" lang="en-US" altLang="zh-TW" dirty="0">
                <a:hlinkClick r:id="rId3"/>
              </a:rPr>
              <a:t>http://vis.csail.mit.edu/</a:t>
            </a:r>
            <a:endParaRPr kumimoji="1" lang="en-US" altLang="zh-TW" dirty="0"/>
          </a:p>
          <a:p>
            <a:r>
              <a:rPr kumimoji="1" lang="en-US" altLang="zh-TW" dirty="0"/>
              <a:t>Video (2.54 s)</a:t>
            </a:r>
          </a:p>
          <a:p>
            <a:pPr lvl="1"/>
            <a:r>
              <a:rPr kumimoji="1" lang="en-US" altLang="zh-TW" dirty="0">
                <a:hlinkClick r:id="rId4"/>
              </a:rPr>
              <a:t>https://youtu.be/0FW99AQmMc8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64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(3/8) Automatic Machine Translation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Automatic Translation of Text</a:t>
            </a:r>
          </a:p>
          <a:p>
            <a:pPr lvl="1"/>
            <a:r>
              <a:rPr kumimoji="1" lang="en-US" altLang="zh-TW" dirty="0"/>
              <a:t>Large Long Short-Term Memory (LSTM) Recurrent Neural Networks</a:t>
            </a:r>
          </a:p>
          <a:p>
            <a:r>
              <a:rPr kumimoji="1" lang="en-US" altLang="zh-TW" dirty="0"/>
              <a:t>Automatic Translation of Images</a:t>
            </a:r>
          </a:p>
          <a:p>
            <a:pPr lvl="1"/>
            <a:r>
              <a:rPr kumimoji="1" lang="en-US" altLang="zh-TW" dirty="0"/>
              <a:t>CNN + LSTM RNN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3819779"/>
            <a:ext cx="8343900" cy="22098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32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Google Translate squeezes deep learning onto a phone!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Demonstration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67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(4/8) Object Classification &amp; Detection in Photographs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 deep CNN</a:t>
            </a:r>
          </a:p>
          <a:p>
            <a:r>
              <a:rPr kumimoji="1" lang="en-US" altLang="zh-TW" dirty="0"/>
              <a:t>Paper on ImageNet Classification</a:t>
            </a:r>
          </a:p>
          <a:p>
            <a:pPr lvl="1"/>
            <a:r>
              <a:rPr kumimoji="1" lang="en-US" altLang="zh-TW" dirty="0"/>
              <a:t>http://</a:t>
            </a:r>
            <a:r>
              <a:rPr kumimoji="1" lang="en-US" altLang="zh-TW" dirty="0" err="1"/>
              <a:t>www.cs.toronto.edu</a:t>
            </a:r>
            <a:r>
              <a:rPr kumimoji="1" lang="en-US" altLang="zh-TW" dirty="0"/>
              <a:t>/~fritz/</a:t>
            </a:r>
            <a:r>
              <a:rPr kumimoji="1" lang="en-US" altLang="zh-TW" dirty="0" err="1"/>
              <a:t>absps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imagenet.pdf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28" y="3290455"/>
            <a:ext cx="7490744" cy="29402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11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ConvNetJS</a:t>
            </a:r>
            <a:r>
              <a:rPr kumimoji="1" lang="en-US" altLang="zh-TW" dirty="0"/>
              <a:t>: CIFAR-10 Demo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ConvNetJS: CIFAR-10 Demo</a:t>
            </a:r>
          </a:p>
          <a:p>
            <a:pPr lvl="1"/>
            <a:r>
              <a:rPr kumimoji="1" lang="en-US" altLang="zh-TW" dirty="0">
                <a:hlinkClick r:id="rId2"/>
              </a:rPr>
              <a:t>http://cs.stanford.edu/people/karpathy/convnetjs/demo/cifar10.html</a:t>
            </a:r>
            <a:endParaRPr kumimoji="1" lang="en-US" altLang="zh-TW" dirty="0"/>
          </a:p>
          <a:p>
            <a:r>
              <a:rPr kumimoji="1" lang="en-US" altLang="zh-TW" dirty="0" err="1"/>
              <a:t>Clarifai</a:t>
            </a:r>
            <a:r>
              <a:rPr kumimoji="1" lang="en-US" altLang="zh-TW" dirty="0"/>
              <a:t>: 10,000 images</a:t>
            </a:r>
          </a:p>
          <a:p>
            <a:pPr lvl="1"/>
            <a:r>
              <a:rPr kumimoji="1" lang="en-US" altLang="zh-TW" dirty="0">
                <a:hlinkClick r:id="rId3"/>
              </a:rPr>
              <a:t>https://www.clarifai.com/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36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(5/8) Automatic Handwriting Generation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Usage: used with forensic analysis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2492067"/>
            <a:ext cx="8107680" cy="396584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36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Automatic Handwriting Generation DEMO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http://www.cs.toronto.edu/~graves/handwriting.html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71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218F4-3714-604C-B838-03791FAF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Chapter Goals</a:t>
            </a:r>
            <a:br>
              <a:rPr kumimoji="1" lang="en-US" altLang="zh-TW" dirty="0"/>
            </a:br>
            <a:r>
              <a:rPr kumimoji="1" lang="en-US" altLang="zh-TW" dirty="0"/>
              <a:t>-- 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065D1-BCB0-624C-8EE4-C64B97C7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To be knowledgeable about what exactly </a:t>
            </a:r>
            <a:r>
              <a:rPr kumimoji="1" lang="en-US" altLang="zh-TW" dirty="0">
                <a:solidFill>
                  <a:srgbClr val="FF0000"/>
                </a:solidFill>
              </a:rPr>
              <a:t>machine</a:t>
            </a:r>
            <a:r>
              <a:rPr kumimoji="1" lang="en-US" altLang="zh-TW" dirty="0"/>
              <a:t> and </a:t>
            </a:r>
            <a:r>
              <a:rPr kumimoji="1" lang="en-US" altLang="zh-TW" dirty="0">
                <a:solidFill>
                  <a:srgbClr val="FF0000"/>
                </a:solidFill>
              </a:rPr>
              <a:t>deep learning</a:t>
            </a:r>
            <a:r>
              <a:rPr kumimoji="1" lang="en-US" altLang="zh-TW" dirty="0">
                <a:solidFill>
                  <a:schemeClr val="tx1"/>
                </a:solidFill>
              </a:rPr>
              <a:t> is</a:t>
            </a:r>
          </a:p>
          <a:p>
            <a:r>
              <a:rPr kumimoji="1" lang="en-US" altLang="zh-TW" dirty="0"/>
              <a:t>To be familiar with the </a:t>
            </a:r>
            <a:r>
              <a:rPr kumimoji="1" lang="en-US" altLang="zh-TW" dirty="0">
                <a:solidFill>
                  <a:srgbClr val="FF0000"/>
                </a:solidFill>
              </a:rPr>
              <a:t>history of deep learning</a:t>
            </a:r>
            <a:r>
              <a:rPr kumimoji="1" lang="en-US" altLang="zh-TW" dirty="0"/>
              <a:t>, 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To be familiar with the </a:t>
            </a:r>
            <a:r>
              <a:rPr kumimoji="1" lang="en-US" altLang="zh-TW" dirty="0">
                <a:solidFill>
                  <a:srgbClr val="FF0000"/>
                </a:solidFill>
              </a:rPr>
              <a:t>applications of deep learning</a:t>
            </a:r>
            <a:r>
              <a:rPr kumimoji="1" lang="en-US" altLang="zh-TW" dirty="0"/>
              <a:t>,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To be familiar with the </a:t>
            </a:r>
            <a:r>
              <a:rPr kumimoji="1" lang="en-US" altLang="zh-TW" dirty="0">
                <a:solidFill>
                  <a:srgbClr val="FF0000"/>
                </a:solidFill>
              </a:rPr>
              <a:t>techniques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required for deep learning</a:t>
            </a:r>
          </a:p>
          <a:p>
            <a:r>
              <a:rPr kumimoji="1" lang="en-US" altLang="zh-TW" dirty="0"/>
              <a:t>To learn how to program in the </a:t>
            </a:r>
            <a:r>
              <a:rPr kumimoji="1" lang="en-US" altLang="zh-TW" dirty="0">
                <a:solidFill>
                  <a:srgbClr val="FF0000"/>
                </a:solidFill>
              </a:rPr>
              <a:t>Python</a:t>
            </a:r>
            <a:r>
              <a:rPr kumimoji="1" lang="en-US" altLang="zh-TW" dirty="0"/>
              <a:t> programming language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E172D3-B857-B748-B350-8661C8E3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7154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(6/8) Automatic Text Generation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321867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Large RNN</a:t>
            </a:r>
          </a:p>
          <a:p>
            <a:r>
              <a:rPr kumimoji="1" lang="en-US" altLang="zh-TW" dirty="0"/>
              <a:t>Code on </a:t>
            </a:r>
            <a:r>
              <a:rPr kumimoji="1" lang="en-US" altLang="zh-TW" dirty="0" err="1"/>
              <a:t>Github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karpathy</a:t>
            </a:r>
            <a:r>
              <a:rPr kumimoji="1" lang="en-US" altLang="zh-TW" dirty="0"/>
              <a:t>/char-</a:t>
            </a:r>
            <a:r>
              <a:rPr kumimoji="1" lang="en-US" altLang="zh-TW" dirty="0" err="1"/>
              <a:t>rnn</a:t>
            </a:r>
            <a:endParaRPr kumimoji="1" lang="en-US" altLang="zh-TW" dirty="0"/>
          </a:p>
          <a:p>
            <a:r>
              <a:rPr kumimoji="1" lang="en-US" altLang="zh-TW" dirty="0"/>
              <a:t>Paul Graham generator</a:t>
            </a:r>
          </a:p>
          <a:p>
            <a:r>
              <a:rPr kumimoji="1" lang="en-US" altLang="zh-TW" dirty="0"/>
              <a:t>Shakespeare</a:t>
            </a:r>
          </a:p>
          <a:p>
            <a:r>
              <a:rPr kumimoji="1" lang="en-US" altLang="zh-TW" dirty="0"/>
              <a:t>Wikipedia</a:t>
            </a:r>
          </a:p>
          <a:p>
            <a:r>
              <a:rPr kumimoji="1" lang="en-US" altLang="zh-TW" dirty="0"/>
              <a:t>Algebraic Geometry (</a:t>
            </a:r>
            <a:r>
              <a:rPr kumimoji="1" lang="en-US" altLang="zh-TW" dirty="0" err="1"/>
              <a:t>LaTeX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Linux source code</a:t>
            </a:r>
          </a:p>
          <a:p>
            <a:r>
              <a:rPr kumimoji="1" lang="en-US" altLang="zh-TW" dirty="0"/>
              <a:t>Generating Baby Names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932" y="1901952"/>
            <a:ext cx="5802068" cy="398265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28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Automatic Music Synthesis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Using large RNN</a:t>
            </a:r>
          </a:p>
          <a:p>
            <a:r>
              <a:rPr kumimoji="1" lang="en-US" altLang="zh-TW" dirty="0"/>
              <a:t>Authors comments:</a:t>
            </a:r>
          </a:p>
          <a:p>
            <a:pPr lvl="1"/>
            <a:r>
              <a:rPr lang="en-US" altLang="zh-TW" dirty="0"/>
              <a:t>This track was made using a RNN. Fed 500 </a:t>
            </a:r>
            <a:r>
              <a:rPr lang="en-US" altLang="zh-TW" dirty="0" err="1"/>
              <a:t>mb</a:t>
            </a:r>
            <a:r>
              <a:rPr lang="en-US" altLang="zh-TW" dirty="0"/>
              <a:t> guitar tabs in ASCII. It writes the tabs out in ASCII, I imported into </a:t>
            </a:r>
            <a:r>
              <a:rPr lang="en-US" altLang="zh-TW" dirty="0" err="1"/>
              <a:t>GuitarPro</a:t>
            </a:r>
            <a:r>
              <a:rPr lang="en-US" altLang="zh-TW" dirty="0"/>
              <a:t>, recorded the output, imported that into FL Studio, added some filters and a drum loop and got this. The notes and rhythms themselves are totally unedited.</a:t>
            </a:r>
            <a:endParaRPr kumimoji="1" lang="en-US" altLang="zh-TW" dirty="0"/>
          </a:p>
          <a:p>
            <a:r>
              <a:rPr kumimoji="1" lang="en-US" altLang="zh-TW" dirty="0"/>
              <a:t>Music (5:20): </a:t>
            </a:r>
          </a:p>
          <a:p>
            <a:pPr lvl="1"/>
            <a:r>
              <a:rPr kumimoji="1" lang="en-US" altLang="zh-TW" dirty="0">
                <a:hlinkClick r:id="rId2"/>
              </a:rPr>
              <a:t>https://soundcloud.com/optometrist-prime/recurrence-music-written-by-a-recurrent-neural-network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25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(7/8) Automatic Image Caption Generation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 CNN </a:t>
            </a:r>
            <a:r>
              <a:rPr kumimoji="1" lang="en-US" altLang="zh-TW" dirty="0">
                <a:sym typeface="Wingdings"/>
              </a:rPr>
              <a:t> Object Detection</a:t>
            </a:r>
          </a:p>
          <a:p>
            <a:r>
              <a:rPr kumimoji="1" lang="en-US" altLang="zh-TW" dirty="0">
                <a:sym typeface="Wingdings"/>
              </a:rPr>
              <a:t>Large LSTM RNN  Caption Text Generation</a:t>
            </a:r>
          </a:p>
          <a:p>
            <a:r>
              <a:rPr kumimoji="1" lang="en-US" altLang="zh-TW" dirty="0"/>
              <a:t>Deep Visual-Semantic Alignments for Generating Image Descriptions </a:t>
            </a:r>
          </a:p>
          <a:p>
            <a:pPr lvl="1"/>
            <a:r>
              <a:rPr kumimoji="1" lang="en-US" altLang="zh-TW" dirty="0"/>
              <a:t>http://</a:t>
            </a:r>
            <a:r>
              <a:rPr kumimoji="1" lang="en-US" altLang="zh-TW" dirty="0" err="1"/>
              <a:t>cs.stanford.edu</a:t>
            </a:r>
            <a:r>
              <a:rPr kumimoji="1" lang="en-US" altLang="zh-TW" dirty="0"/>
              <a:t>/people/</a:t>
            </a:r>
            <a:r>
              <a:rPr kumimoji="1" lang="en-US" altLang="zh-TW" dirty="0" err="1"/>
              <a:t>karpathy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deepimagesent</a:t>
            </a:r>
            <a:r>
              <a:rPr kumimoji="1" lang="en-US" altLang="zh-TW" dirty="0"/>
              <a:t>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582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Automatic Image Captioning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</a:p>
          <a:p>
            <a:pPr lvl="1"/>
            <a:r>
              <a:rPr kumimoji="1" lang="en-US" altLang="zh-TW" dirty="0"/>
              <a:t>http://</a:t>
            </a:r>
            <a:r>
              <a:rPr kumimoji="1" lang="en-US" altLang="zh-TW" dirty="0" err="1"/>
              <a:t>cs.stanford.edu</a:t>
            </a:r>
            <a:r>
              <a:rPr kumimoji="1" lang="en-US" altLang="zh-TW" dirty="0"/>
              <a:t>/people/</a:t>
            </a:r>
            <a:r>
              <a:rPr kumimoji="1" lang="en-US" altLang="zh-TW" dirty="0" err="1"/>
              <a:t>karpathy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deepimagesent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rankingdemo</a:t>
            </a:r>
            <a:r>
              <a:rPr kumimoji="1" lang="en-US" altLang="zh-TW" dirty="0"/>
              <a:t>/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35" y="1628078"/>
            <a:ext cx="6533929" cy="50383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8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(8/8) Automatic Game Playing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Vision</a:t>
            </a:r>
          </a:p>
          <a:p>
            <a:r>
              <a:rPr kumimoji="1" lang="en-US" altLang="zh-TW" dirty="0"/>
              <a:t>Decision Making</a:t>
            </a:r>
          </a:p>
          <a:p>
            <a:r>
              <a:rPr kumimoji="1" lang="en-US" altLang="zh-TW" dirty="0"/>
              <a:t>Etc.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369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 Playing Demo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https://youtu.be/TmPfTpjtdgg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10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AlphaGo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AlphaGo</a:t>
            </a:r>
            <a:r>
              <a:rPr lang="en-US" altLang="zh-TW" dirty="0"/>
              <a:t> by Google </a:t>
            </a:r>
            <a:r>
              <a:rPr lang="en-US" altLang="zh-TW" dirty="0" err="1"/>
              <a:t>Deepmind</a:t>
            </a:r>
            <a:r>
              <a:rPr lang="en-US" altLang="zh-TW" dirty="0"/>
              <a:t> Team</a:t>
            </a:r>
          </a:p>
          <a:p>
            <a:pPr lvl="1"/>
            <a:r>
              <a:rPr lang="en-US" altLang="zh-TW" dirty="0">
                <a:hlinkClick r:id="rId2"/>
              </a:rPr>
              <a:t>https://deepmind.com/research/alphago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News:</a:t>
            </a:r>
          </a:p>
          <a:p>
            <a:pPr lvl="1"/>
            <a:r>
              <a:rPr lang="en-US" altLang="zh-TW" dirty="0" err="1"/>
              <a:t>AlphaGo</a:t>
            </a:r>
            <a:r>
              <a:rPr lang="en-US" altLang="zh-TW" dirty="0"/>
              <a:t> program played against </a:t>
            </a:r>
            <a:r>
              <a:rPr lang="en-US" altLang="zh-TW" b="1" dirty="0">
                <a:solidFill>
                  <a:srgbClr val="FF0000"/>
                </a:solidFill>
              </a:rPr>
              <a:t>Lee </a:t>
            </a:r>
            <a:r>
              <a:rPr lang="en-US" altLang="zh-TW" b="1" dirty="0" err="1">
                <a:solidFill>
                  <a:srgbClr val="FF0000"/>
                </a:solidFill>
              </a:rPr>
              <a:t>Sedol</a:t>
            </a:r>
            <a:r>
              <a:rPr lang="en-US" altLang="zh-TW" b="1" dirty="0">
                <a:solidFill>
                  <a:srgbClr val="FF0000"/>
                </a:solidFill>
              </a:rPr>
              <a:t> (18 times world champion) </a:t>
            </a:r>
            <a:r>
              <a:rPr lang="en-US" altLang="zh-TW" dirty="0"/>
              <a:t>in a tournament that took a week to play, five matches between March 9-15, 2016 at the Four Seasons Hotel in Seoul, South Korea. </a:t>
            </a:r>
          </a:p>
          <a:p>
            <a:pPr lvl="1"/>
            <a:r>
              <a:rPr lang="en-US" altLang="zh-TW" dirty="0"/>
              <a:t>It became the first program to beat a professional Go player, and in doing so showed an advancement of artificial intelligence that </a:t>
            </a:r>
            <a:r>
              <a:rPr lang="en-US" altLang="zh-TW" dirty="0">
                <a:hlinkClick r:id="rId3"/>
              </a:rPr>
              <a:t>took the world by surprise</a:t>
            </a:r>
            <a:r>
              <a:rPr lang="en-US" altLang="zh-TW" dirty="0"/>
              <a:t>.</a:t>
            </a:r>
          </a:p>
          <a:p>
            <a:pPr lvl="1"/>
            <a:r>
              <a:rPr kumimoji="1" lang="en-US" altLang="zh-TW" dirty="0"/>
              <a:t>Press Conference</a:t>
            </a:r>
          </a:p>
          <a:p>
            <a:pPr lvl="2"/>
            <a:r>
              <a:rPr kumimoji="1" lang="en-US" altLang="zh-TW" dirty="0">
                <a:hlinkClick r:id="rId4"/>
              </a:rPr>
              <a:t>https://youtu.be/yCALyQRN3hw?t=20728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8237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AlphaGo</a:t>
            </a:r>
            <a:r>
              <a:rPr lang="en-US" altLang="zh-TW" dirty="0"/>
              <a:t> in the news!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5" name="Picture 4" descr="http://www.badukaires.com/wp-content/uploads/2016/01/nature-280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18" y="1610112"/>
            <a:ext cx="4073515" cy="43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gvgai.net/images/GoogleDeepMind-Logotype-Vertical_Blac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t="10012" r="11675" b="5590"/>
          <a:stretch/>
        </p:blipFill>
        <p:spPr bwMode="auto">
          <a:xfrm>
            <a:off x="8720272" y="4494319"/>
            <a:ext cx="2578360" cy="1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ft.tt/1R4zBb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94" y="4494319"/>
            <a:ext cx="2306898" cy="129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cdn2.vox-cdn.com/thumbor/Y3-PXvYswSfhKsMue6JeNmJZUV4=/cdn0.vox-cdn.com/uploads/chorus_asset/file/6160305/DSCF3794.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87" y="1610112"/>
            <a:ext cx="3758569" cy="250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73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AlphaGo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5" name="Picture 2" descr="http://cdn.geekwire.com/wp-content/uploads/2016/02/160214-go-63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23" y="1654824"/>
            <a:ext cx="4752468" cy="381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static.independent.co.uk/s3fs-public/styles/article_large/public/thumbnails/image/2016/03/12/11/alphago-A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79" y="1661983"/>
            <a:ext cx="5070323" cy="380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9"/>
          <p:cNvSpPr txBox="1"/>
          <p:nvPr/>
        </p:nvSpPr>
        <p:spPr>
          <a:xfrm>
            <a:off x="8098971" y="5471886"/>
            <a:ext cx="1663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8000" dirty="0"/>
              <a:t>5:0</a:t>
            </a:r>
          </a:p>
        </p:txBody>
      </p:sp>
      <p:sp>
        <p:nvSpPr>
          <p:cNvPr id="8" name="TextBox 17"/>
          <p:cNvSpPr txBox="1"/>
          <p:nvPr/>
        </p:nvSpPr>
        <p:spPr>
          <a:xfrm>
            <a:off x="2766250" y="5464726"/>
            <a:ext cx="1811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8000" dirty="0"/>
              <a:t>4:1</a:t>
            </a:r>
          </a:p>
        </p:txBody>
      </p:sp>
    </p:spTree>
    <p:extLst>
      <p:ext uri="{BB962C8B-B14F-4D97-AF65-F5344CB8AC3E}">
        <p14:creationId xmlns:p14="http://schemas.microsoft.com/office/powerpoint/2010/main" val="164649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Used </a:t>
            </a:r>
            <a:r>
              <a:rPr lang="en-US" altLang="zh-TW" dirty="0">
                <a:solidFill>
                  <a:srgbClr val="FF0000"/>
                </a:solidFill>
              </a:rPr>
              <a:t>general purpose </a:t>
            </a:r>
            <a:r>
              <a:rPr lang="en-US" altLang="zh-TW" dirty="0"/>
              <a:t>algorithms</a:t>
            </a:r>
          </a:p>
          <a:p>
            <a:pPr lvl="1"/>
            <a:r>
              <a:rPr lang="en-US" altLang="zh-TW" dirty="0"/>
              <a:t>Not a set of handcraft rules</a:t>
            </a:r>
          </a:p>
          <a:p>
            <a:pPr lvl="1"/>
            <a:r>
              <a:rPr lang="en-US" altLang="zh-TW" dirty="0"/>
              <a:t>Very different from Deep Blue (expert system)</a:t>
            </a:r>
            <a:endParaRPr lang="zh-TW" altLang="en-US" dirty="0"/>
          </a:p>
          <a:p>
            <a:r>
              <a:rPr lang="en-US" altLang="zh-TW" dirty="0"/>
              <a:t>Modular system combining </a:t>
            </a:r>
            <a:r>
              <a:rPr lang="en-US" altLang="zh-TW" dirty="0">
                <a:solidFill>
                  <a:srgbClr val="FF0000"/>
                </a:solidFill>
              </a:rPr>
              <a:t>planning and pattern recognition</a:t>
            </a:r>
          </a:p>
          <a:p>
            <a:r>
              <a:rPr lang="en-US" altLang="zh-TW" dirty="0"/>
              <a:t>Think like </a:t>
            </a:r>
            <a:r>
              <a:rPr lang="en-US" altLang="zh-TW" dirty="0">
                <a:solidFill>
                  <a:srgbClr val="FF0000"/>
                </a:solidFill>
              </a:rPr>
              <a:t>human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Reinforcement</a:t>
            </a:r>
            <a:r>
              <a:rPr lang="en-US" altLang="zh-TW" dirty="0"/>
              <a:t> and deep learning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645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466254-BDFE-AA4C-B6E6-1507D80F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machine learning (ML)?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8805BA-3914-0849-8089-99C57A281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learning is a field of computer science that gives computers the ability to </a:t>
            </a:r>
            <a:r>
              <a:rPr lang="en-US" altLang="zh-TW" b="1" dirty="0">
                <a:solidFill>
                  <a:schemeClr val="accent2"/>
                </a:solidFill>
              </a:rPr>
              <a:t>learn without being explicitly programmed</a:t>
            </a:r>
          </a:p>
          <a:p>
            <a:endParaRPr kumimoji="1" lang="zh-TW" altLang="en-US" dirty="0"/>
          </a:p>
        </p:txBody>
      </p:sp>
      <p:grpSp>
        <p:nvGrpSpPr>
          <p:cNvPr id="4" name="Group 77">
            <a:extLst>
              <a:ext uri="{FF2B5EF4-FFF2-40B4-BE49-F238E27FC236}">
                <a16:creationId xmlns:a16="http://schemas.microsoft.com/office/drawing/2014/main" id="{7EC474A0-55BB-274E-BC33-414575DA2D81}"/>
              </a:ext>
            </a:extLst>
          </p:cNvPr>
          <p:cNvGrpSpPr/>
          <p:nvPr/>
        </p:nvGrpSpPr>
        <p:grpSpPr>
          <a:xfrm>
            <a:off x="2798762" y="3017128"/>
            <a:ext cx="8496300" cy="2737104"/>
            <a:chOff x="457200" y="2682748"/>
            <a:chExt cx="8496300" cy="2737104"/>
          </a:xfrm>
        </p:grpSpPr>
        <p:sp>
          <p:nvSpPr>
            <p:cNvPr id="5" name="Can 11">
              <a:extLst>
                <a:ext uri="{FF2B5EF4-FFF2-40B4-BE49-F238E27FC236}">
                  <a16:creationId xmlns:a16="http://schemas.microsoft.com/office/drawing/2014/main" id="{91EE765F-F11D-4E4C-A9C3-209D8E1875BD}"/>
                </a:ext>
              </a:extLst>
            </p:cNvPr>
            <p:cNvSpPr/>
            <p:nvPr/>
          </p:nvSpPr>
          <p:spPr>
            <a:xfrm>
              <a:off x="457200" y="2682748"/>
              <a:ext cx="2108200" cy="949452"/>
            </a:xfrm>
            <a:prstGeom prst="ca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6" name="Can 12">
              <a:extLst>
                <a:ext uri="{FF2B5EF4-FFF2-40B4-BE49-F238E27FC236}">
                  <a16:creationId xmlns:a16="http://schemas.microsoft.com/office/drawing/2014/main" id="{0908DCD1-42AF-CB46-BC41-7B2C300A9832}"/>
                </a:ext>
              </a:extLst>
            </p:cNvPr>
            <p:cNvSpPr/>
            <p:nvPr/>
          </p:nvSpPr>
          <p:spPr>
            <a:xfrm>
              <a:off x="457200" y="4470400"/>
              <a:ext cx="2108200" cy="949452"/>
            </a:xfrm>
            <a:prstGeom prst="ca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828707EA-5D20-6944-98F6-E5992E134861}"/>
                </a:ext>
              </a:extLst>
            </p:cNvPr>
            <p:cNvSpPr/>
            <p:nvPr/>
          </p:nvSpPr>
          <p:spPr>
            <a:xfrm>
              <a:off x="3542697" y="2682748"/>
              <a:ext cx="2654300" cy="94945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 algorithm</a:t>
              </a:r>
            </a:p>
          </p:txBody>
        </p:sp>
        <p:sp>
          <p:nvSpPr>
            <p:cNvPr id="8" name="Cube 14">
              <a:extLst>
                <a:ext uri="{FF2B5EF4-FFF2-40B4-BE49-F238E27FC236}">
                  <a16:creationId xmlns:a16="http://schemas.microsoft.com/office/drawing/2014/main" id="{5D0C576D-78DD-C84E-854D-5D214D54127A}"/>
                </a:ext>
              </a:extLst>
            </p:cNvPr>
            <p:cNvSpPr/>
            <p:nvPr/>
          </p:nvSpPr>
          <p:spPr>
            <a:xfrm>
              <a:off x="3809397" y="4364454"/>
              <a:ext cx="1943100" cy="909574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Learned model</a:t>
              </a:r>
            </a:p>
          </p:txBody>
        </p:sp>
        <p:sp>
          <p:nvSpPr>
            <p:cNvPr id="9" name="Bevel 17">
              <a:extLst>
                <a:ext uri="{FF2B5EF4-FFF2-40B4-BE49-F238E27FC236}">
                  <a16:creationId xmlns:a16="http://schemas.microsoft.com/office/drawing/2014/main" id="{F2018653-A9A2-304D-9EC3-E7EDFC39BAD9}"/>
                </a:ext>
              </a:extLst>
            </p:cNvPr>
            <p:cNvSpPr/>
            <p:nvPr/>
          </p:nvSpPr>
          <p:spPr>
            <a:xfrm>
              <a:off x="6196997" y="4509782"/>
              <a:ext cx="1536700" cy="870688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</a:t>
              </a:r>
            </a:p>
          </p:txBody>
        </p:sp>
        <p:cxnSp>
          <p:nvCxnSpPr>
            <p:cNvPr id="10" name="Straight Arrow Connector 19">
              <a:extLst>
                <a:ext uri="{FF2B5EF4-FFF2-40B4-BE49-F238E27FC236}">
                  <a16:creationId xmlns:a16="http://schemas.microsoft.com/office/drawing/2014/main" id="{9EA40558-4DC2-0B45-8FB2-CEFDDDFEEA60}"/>
                </a:ext>
              </a:extLst>
            </p:cNvPr>
            <p:cNvCxnSpPr>
              <a:stCxn id="5" idx="4"/>
              <a:endCxn id="7" idx="1"/>
            </p:cNvCxnSpPr>
            <p:nvPr/>
          </p:nvCxnSpPr>
          <p:spPr>
            <a:xfrm>
              <a:off x="2565400" y="3157474"/>
              <a:ext cx="9772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20">
              <a:extLst>
                <a:ext uri="{FF2B5EF4-FFF2-40B4-BE49-F238E27FC236}">
                  <a16:creationId xmlns:a16="http://schemas.microsoft.com/office/drawing/2014/main" id="{236990D1-DB6D-634A-9EDC-702B4DB54F7E}"/>
                </a:ext>
              </a:extLst>
            </p:cNvPr>
            <p:cNvCxnSpPr>
              <a:stCxn id="6" idx="4"/>
              <a:endCxn id="8" idx="2"/>
            </p:cNvCxnSpPr>
            <p:nvPr/>
          </p:nvCxnSpPr>
          <p:spPr>
            <a:xfrm flipV="1">
              <a:off x="2565400" y="4932938"/>
              <a:ext cx="1243997" cy="12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27">
              <a:extLst>
                <a:ext uri="{FF2B5EF4-FFF2-40B4-BE49-F238E27FC236}">
                  <a16:creationId xmlns:a16="http://schemas.microsoft.com/office/drawing/2014/main" id="{78B18B8B-9684-0346-9C75-0A77F71CAE94}"/>
                </a:ext>
              </a:extLst>
            </p:cNvPr>
            <p:cNvCxnSpPr>
              <a:stCxn id="8" idx="4"/>
              <a:endCxn id="9" idx="4"/>
            </p:cNvCxnSpPr>
            <p:nvPr/>
          </p:nvCxnSpPr>
          <p:spPr>
            <a:xfrm>
              <a:off x="5525104" y="4932938"/>
              <a:ext cx="671893" cy="12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32">
              <a:extLst>
                <a:ext uri="{FF2B5EF4-FFF2-40B4-BE49-F238E27FC236}">
                  <a16:creationId xmlns:a16="http://schemas.microsoft.com/office/drawing/2014/main" id="{4ED9DC73-7603-2843-98F0-3BC5CF95E723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4869847" y="3632200"/>
              <a:ext cx="24797" cy="732254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2">
              <a:extLst>
                <a:ext uri="{FF2B5EF4-FFF2-40B4-BE49-F238E27FC236}">
                  <a16:creationId xmlns:a16="http://schemas.microsoft.com/office/drawing/2014/main" id="{AF84BE2B-B131-3346-96AF-89821CEAEDE3}"/>
                </a:ext>
              </a:extLst>
            </p:cNvPr>
            <p:cNvCxnSpPr/>
            <p:nvPr/>
          </p:nvCxnSpPr>
          <p:spPr>
            <a:xfrm flipV="1">
              <a:off x="457200" y="4000500"/>
              <a:ext cx="8496300" cy="38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01B3DE5E-506A-4849-A9B7-516F513EFCED}"/>
                </a:ext>
              </a:extLst>
            </p:cNvPr>
            <p:cNvSpPr txBox="1"/>
            <p:nvPr/>
          </p:nvSpPr>
          <p:spPr>
            <a:xfrm>
              <a:off x="457200" y="3702446"/>
              <a:ext cx="952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Training</a:t>
              </a:r>
            </a:p>
          </p:txBody>
        </p:sp>
        <p:sp>
          <p:nvSpPr>
            <p:cNvPr id="16" name="TextBox 45">
              <a:extLst>
                <a:ext uri="{FF2B5EF4-FFF2-40B4-BE49-F238E27FC236}">
                  <a16:creationId xmlns:a16="http://schemas.microsoft.com/office/drawing/2014/main" id="{B6611C7C-633A-0846-B2B5-15A065E7C5AF}"/>
                </a:ext>
              </a:extLst>
            </p:cNvPr>
            <p:cNvSpPr txBox="1"/>
            <p:nvPr/>
          </p:nvSpPr>
          <p:spPr>
            <a:xfrm>
              <a:off x="457200" y="4025900"/>
              <a:ext cx="1177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Prediction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2C74DBAB-1AAD-1246-A939-7DA8F1550F83}"/>
              </a:ext>
            </a:extLst>
          </p:cNvPr>
          <p:cNvSpPr/>
          <p:nvPr/>
        </p:nvSpPr>
        <p:spPr>
          <a:xfrm>
            <a:off x="2874359" y="5953340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Methods that can learn from and make predictions on data</a:t>
            </a: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5311B87A-6893-2148-B796-E3B742C0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788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AlphaGo</a:t>
            </a:r>
            <a:r>
              <a:rPr lang="en-US" altLang="zh-TW" dirty="0"/>
              <a:t> Zero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942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Alpha Go</a:t>
            </a:r>
          </a:p>
          <a:p>
            <a:pPr lvl="1"/>
            <a:r>
              <a:rPr lang="en-US" altLang="zh-TW" dirty="0"/>
              <a:t>Learn from large amounts of HUMAN PLAYS</a:t>
            </a:r>
          </a:p>
          <a:p>
            <a:pPr lvl="1"/>
            <a:r>
              <a:rPr lang="en-US" altLang="zh-TW" dirty="0"/>
              <a:t>Defeated the World Champion Lee </a:t>
            </a:r>
            <a:r>
              <a:rPr lang="en-US" altLang="zh-TW" dirty="0" err="1"/>
              <a:t>Sedol</a:t>
            </a:r>
            <a:r>
              <a:rPr lang="en-US" altLang="zh-TW" dirty="0"/>
              <a:t> from Korea</a:t>
            </a:r>
          </a:p>
          <a:p>
            <a:r>
              <a:rPr lang="en-US" altLang="zh-TW" dirty="0" err="1"/>
              <a:t>AlphaGo</a:t>
            </a:r>
            <a:r>
              <a:rPr lang="en-US" altLang="zh-TW" dirty="0"/>
              <a:t> Zero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Learning by itself (No human data)!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Defeated all previous versions </a:t>
            </a:r>
            <a:r>
              <a:rPr lang="en-US" altLang="zh-TW" dirty="0"/>
              <a:t>of Alpha Go</a:t>
            </a:r>
          </a:p>
          <a:p>
            <a:pPr lvl="1"/>
            <a:r>
              <a:rPr lang="en-US" altLang="zh-TW" dirty="0"/>
              <a:t>Used </a:t>
            </a:r>
            <a:r>
              <a:rPr lang="en-US" altLang="zh-TW" dirty="0">
                <a:solidFill>
                  <a:srgbClr val="FF0000"/>
                </a:solidFill>
              </a:rPr>
              <a:t>less computation </a:t>
            </a:r>
            <a:r>
              <a:rPr lang="en-US" altLang="zh-TW" dirty="0"/>
              <a:t>that previous versions of Alpha Go</a:t>
            </a:r>
          </a:p>
          <a:p>
            <a:pPr lvl="1"/>
            <a:r>
              <a:rPr lang="en-US" altLang="zh-TW" dirty="0"/>
              <a:t>Defeated the version of Alpha Go that defeated the World Champion</a:t>
            </a:r>
            <a:r>
              <a:rPr lang="en-US" altLang="zh-TW" dirty="0">
                <a:solidFill>
                  <a:srgbClr val="FF0000"/>
                </a:solidFill>
              </a:rPr>
              <a:t> (result: 100:1)</a:t>
            </a:r>
          </a:p>
          <a:p>
            <a:r>
              <a:rPr lang="en-US" altLang="zh-TW" dirty="0"/>
              <a:t>About: </a:t>
            </a:r>
            <a:r>
              <a:rPr lang="en-US" altLang="zh-TW" dirty="0">
                <a:hlinkClick r:id="rId2"/>
              </a:rPr>
              <a:t>https://www.youtube.com/watch?v=tXlM99xPQC8</a:t>
            </a:r>
            <a:endParaRPr lang="en-US" altLang="zh-TW" dirty="0"/>
          </a:p>
          <a:p>
            <a:r>
              <a:rPr lang="en-US" altLang="zh-TW" dirty="0"/>
              <a:t>Nature Paper: </a:t>
            </a:r>
            <a:r>
              <a:rPr lang="en-US" altLang="zh-TW" dirty="0">
                <a:hlinkClick r:id="rId3"/>
              </a:rPr>
              <a:t>https://www.nature.com/articles/nature24270</a:t>
            </a:r>
            <a:endParaRPr lang="en-US" altLang="zh-TW" dirty="0"/>
          </a:p>
          <a:p>
            <a:r>
              <a:rPr lang="en-US" altLang="zh-TW" dirty="0" err="1"/>
              <a:t>AlphaGo</a:t>
            </a:r>
            <a:r>
              <a:rPr lang="en-US" altLang="zh-TW" dirty="0"/>
              <a:t> Zero vs. </a:t>
            </a:r>
            <a:r>
              <a:rPr lang="en-US" altLang="zh-TW" dirty="0" err="1"/>
              <a:t>AlphaGo</a:t>
            </a:r>
            <a:r>
              <a:rPr lang="en-US" altLang="zh-TW" dirty="0"/>
              <a:t> Master Game1: </a:t>
            </a:r>
            <a:r>
              <a:rPr lang="en-US" altLang="zh-TW" dirty="0">
                <a:hlinkClick r:id="rId4"/>
              </a:rPr>
              <a:t>https://youtu.be/-Wh4CfsWDyM</a:t>
            </a:r>
            <a:endParaRPr lang="en-US" altLang="zh-TW" dirty="0"/>
          </a:p>
          <a:p>
            <a:r>
              <a:rPr lang="en-US" altLang="zh-TW" dirty="0" err="1"/>
              <a:t>AlphaGo</a:t>
            </a:r>
            <a:r>
              <a:rPr lang="en-US" altLang="zh-TW" dirty="0"/>
              <a:t> Zero vs. </a:t>
            </a:r>
            <a:r>
              <a:rPr lang="en-US" altLang="zh-TW" dirty="0" err="1"/>
              <a:t>AlphaGo</a:t>
            </a:r>
            <a:r>
              <a:rPr lang="en-US" altLang="zh-TW" dirty="0"/>
              <a:t> Master Game2: </a:t>
            </a:r>
            <a:r>
              <a:rPr lang="en-US" altLang="zh-TW" dirty="0">
                <a:hlinkClick r:id="rId5"/>
              </a:rPr>
              <a:t>https://youtu.be/xOVwmCOX7S4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650" y="624110"/>
            <a:ext cx="3944715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5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Zero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Not only Go!</a:t>
            </a:r>
          </a:p>
          <a:p>
            <a:pPr lvl="1"/>
            <a:r>
              <a:rPr lang="en-US" altLang="zh-TW" dirty="0"/>
              <a:t>Also </a:t>
            </a:r>
            <a:r>
              <a:rPr lang="en-US" altLang="zh-TW" dirty="0">
                <a:solidFill>
                  <a:srgbClr val="FF0000"/>
                </a:solidFill>
              </a:rPr>
              <a:t>Chess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Shogi</a:t>
            </a:r>
          </a:p>
          <a:p>
            <a:r>
              <a:rPr lang="en-US" altLang="zh-TW" dirty="0"/>
              <a:t>Self-play using </a:t>
            </a:r>
            <a:r>
              <a:rPr lang="en-US" altLang="zh-TW" dirty="0">
                <a:solidFill>
                  <a:srgbClr val="FF0000"/>
                </a:solidFill>
              </a:rPr>
              <a:t>5,000 first-generation TPUs </a:t>
            </a:r>
            <a:r>
              <a:rPr lang="en-US" altLang="zh-TW" dirty="0"/>
              <a:t>to generate games, </a:t>
            </a:r>
            <a:r>
              <a:rPr lang="en-US" altLang="zh-TW" dirty="0">
                <a:solidFill>
                  <a:srgbClr val="FF0000"/>
                </a:solidFill>
              </a:rPr>
              <a:t>64 second-generation TPUs</a:t>
            </a:r>
            <a:r>
              <a:rPr lang="en-US" altLang="zh-TW" dirty="0"/>
              <a:t> to train the NN, all in parallel.</a:t>
            </a:r>
          </a:p>
          <a:p>
            <a:r>
              <a:rPr lang="en-US" altLang="zh-TW" dirty="0"/>
              <a:t>Differences between </a:t>
            </a:r>
            <a:r>
              <a:rPr lang="en-US" altLang="zh-TW" dirty="0" err="1"/>
              <a:t>AlphaGo</a:t>
            </a:r>
            <a:r>
              <a:rPr lang="en-US" altLang="zh-TW" dirty="0"/>
              <a:t> Zero</a:t>
            </a:r>
          </a:p>
          <a:p>
            <a:pPr lvl="1"/>
            <a:r>
              <a:rPr lang="en-US" altLang="zh-TW" dirty="0"/>
              <a:t>Alpha Zero has </a:t>
            </a:r>
            <a:r>
              <a:rPr lang="en-US" altLang="zh-TW" dirty="0">
                <a:solidFill>
                  <a:srgbClr val="FF0000"/>
                </a:solidFill>
              </a:rPr>
              <a:t>hard-coded rules </a:t>
            </a:r>
            <a:r>
              <a:rPr lang="en-US" altLang="zh-TW" dirty="0"/>
              <a:t>for setting search </a:t>
            </a:r>
            <a:r>
              <a:rPr lang="en-US" altLang="zh-TW" dirty="0" err="1"/>
              <a:t>hyperparameters</a:t>
            </a:r>
            <a:endParaRPr lang="en-US" altLang="zh-TW" dirty="0"/>
          </a:p>
          <a:p>
            <a:pPr lvl="1"/>
            <a:r>
              <a:rPr lang="en-US" altLang="zh-TW" dirty="0"/>
              <a:t>NN is </a:t>
            </a:r>
            <a:r>
              <a:rPr lang="en-US" altLang="zh-TW" dirty="0">
                <a:solidFill>
                  <a:srgbClr val="FF0000"/>
                </a:solidFill>
              </a:rPr>
              <a:t>updated continually</a:t>
            </a:r>
          </a:p>
          <a:p>
            <a:pPr lvl="1"/>
            <a:r>
              <a:rPr lang="en-US" altLang="zh-TW" dirty="0"/>
              <a:t>Did not take advantage of </a:t>
            </a:r>
            <a:r>
              <a:rPr lang="en-US" altLang="zh-TW" dirty="0">
                <a:solidFill>
                  <a:srgbClr val="FF0000"/>
                </a:solidFill>
              </a:rPr>
              <a:t>symmetry</a:t>
            </a:r>
            <a:r>
              <a:rPr lang="en-US" altLang="zh-TW" dirty="0"/>
              <a:t> (</a:t>
            </a:r>
            <a:r>
              <a:rPr lang="en-US" altLang="zh-TW" dirty="0" err="1"/>
              <a:t>AlphaGo</a:t>
            </a:r>
            <a:r>
              <a:rPr lang="en-US" altLang="zh-TW" dirty="0"/>
              <a:t> Zero used symmetry in Go)</a:t>
            </a:r>
          </a:p>
          <a:p>
            <a:pPr lvl="1"/>
            <a:r>
              <a:rPr lang="en-US" altLang="zh-TW" dirty="0"/>
              <a:t>Chess can end in a </a:t>
            </a:r>
            <a:r>
              <a:rPr lang="en-US" altLang="zh-TW" dirty="0">
                <a:solidFill>
                  <a:srgbClr val="FF0000"/>
                </a:solidFill>
              </a:rPr>
              <a:t>draw</a:t>
            </a:r>
            <a:r>
              <a:rPr lang="en-US" altLang="zh-TW" dirty="0"/>
              <a:t>, </a:t>
            </a:r>
            <a:r>
              <a:rPr lang="en-US" altLang="zh-TW" dirty="0" err="1"/>
              <a:t>AlphaZero</a:t>
            </a:r>
            <a:r>
              <a:rPr lang="en-US" altLang="zh-TW" dirty="0"/>
              <a:t> takes draws into account.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4567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F143D-8A54-0549-9782-DE777049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Techniques required for DL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2D97C9-88C6-184E-A0AD-F011BDEA6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Python Programming Language</a:t>
            </a:r>
          </a:p>
          <a:p>
            <a:r>
              <a:rPr kumimoji="1" lang="en-US" altLang="zh-TW" dirty="0"/>
              <a:t>Deep Learning Frameworks</a:t>
            </a:r>
          </a:p>
          <a:p>
            <a:r>
              <a:rPr kumimoji="1" lang="en-US" altLang="zh-TW" dirty="0"/>
              <a:t>Calculus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2182E8-BBB1-E14B-AEAB-AB8497DD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3635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D6C44-2B0F-654B-B0EE-B8DC1A71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programming language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C33982-2EC1-8849-B4BF-968D6CD08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Why Python?</a:t>
            </a:r>
          </a:p>
          <a:p>
            <a:r>
              <a:rPr kumimoji="1" lang="en-US" altLang="zh-TW" dirty="0"/>
              <a:t>More Information on Python</a:t>
            </a:r>
          </a:p>
          <a:p>
            <a:r>
              <a:rPr kumimoji="1" lang="en-US" altLang="zh-TW" dirty="0"/>
              <a:t>Installing Python</a:t>
            </a:r>
          </a:p>
          <a:p>
            <a:r>
              <a:rPr kumimoji="1" lang="en-US" altLang="zh-TW" dirty="0" err="1"/>
              <a:t>Jupyter</a:t>
            </a:r>
            <a:r>
              <a:rPr kumimoji="1" lang="en-US" altLang="zh-TW" dirty="0"/>
              <a:t> Notebooks</a:t>
            </a:r>
          </a:p>
          <a:p>
            <a:r>
              <a:rPr kumimoji="1" lang="en-US" altLang="zh-TW" dirty="0"/>
              <a:t>Examples of running Python</a:t>
            </a:r>
          </a:p>
          <a:p>
            <a:r>
              <a:rPr kumimoji="1" lang="en-US" altLang="zh-TW" dirty="0"/>
              <a:t>Running Python in </a:t>
            </a:r>
            <a:r>
              <a:rPr kumimoji="1" lang="en-US" altLang="zh-TW" dirty="0" err="1"/>
              <a:t>Jupyter</a:t>
            </a:r>
            <a:r>
              <a:rPr kumimoji="1" lang="en-US" altLang="zh-TW" dirty="0"/>
              <a:t> Notebooks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72B103-2A6E-784F-99D1-DA3D38A8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0157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programming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16274" y="1862929"/>
            <a:ext cx="6020852" cy="3777622"/>
          </a:xfrm>
        </p:spPr>
        <p:txBody>
          <a:bodyPr/>
          <a:lstStyle/>
          <a:p>
            <a:r>
              <a:rPr lang="en-US" altLang="zh-TW" dirty="0"/>
              <a:t>Conceived in late 1980’s</a:t>
            </a:r>
          </a:p>
          <a:p>
            <a:r>
              <a:rPr lang="en-US" altLang="zh-TW" dirty="0"/>
              <a:t>Implementation started in December 1989</a:t>
            </a:r>
          </a:p>
          <a:p>
            <a:r>
              <a:rPr lang="en-US" altLang="zh-TW" dirty="0"/>
              <a:t>Creator: Guido van Rossum at CWI in the Netherlands (2005-2012 with Google, now with Dropbox)</a:t>
            </a:r>
          </a:p>
          <a:p>
            <a:r>
              <a:rPr lang="en-US" altLang="zh-TW" dirty="0"/>
              <a:t>As successor to ABC programming language, with exception handling and for Amoeba OS</a:t>
            </a:r>
          </a:p>
          <a:p>
            <a:r>
              <a:rPr lang="en-US" altLang="zh-TW" dirty="0"/>
              <a:t>Python named after BBC TV show Monty Python’s Flying Circus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5" name="Picture 2" descr="http://wenshanren.org/wp-content/uploads/2015/07/wpid-gui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439" y="1757999"/>
            <a:ext cx="2658321" cy="398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1"/>
          <p:cNvSpPr txBox="1">
            <a:spLocks noChangeArrowheads="1"/>
          </p:cNvSpPr>
          <p:nvPr/>
        </p:nvSpPr>
        <p:spPr bwMode="auto">
          <a:xfrm>
            <a:off x="2825439" y="5679041"/>
            <a:ext cx="25982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3600">
                <a:ea typeface="新細明體" panose="02020500000000000000" pitchFamily="18" charset="-120"/>
              </a:rPr>
              <a:t>Guido van Rossum</a:t>
            </a:r>
            <a:endParaRPr lang="zh-TW" altLang="en-US" sz="3600">
              <a:ea typeface="新細明體" panose="02020500000000000000" pitchFamily="18" charset="-120"/>
            </a:endParaRPr>
          </a:p>
        </p:txBody>
      </p:sp>
      <p:pic>
        <p:nvPicPr>
          <p:cNvPr id="1026" name="Picture 2" descr="Flyingcircus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562" y="4904346"/>
            <a:ext cx="2343868" cy="175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93" y="4904346"/>
            <a:ext cx="2270955" cy="1763479"/>
          </a:xfrm>
          <a:prstGeom prst="rect">
            <a:avLst/>
          </a:prstGeom>
        </p:spPr>
      </p:pic>
      <p:sp>
        <p:nvSpPr>
          <p:cNvPr id="9" name="右彎箭號 8"/>
          <p:cNvSpPr/>
          <p:nvPr/>
        </p:nvSpPr>
        <p:spPr>
          <a:xfrm rot="10800000" flipH="1">
            <a:off x="6616968" y="4904346"/>
            <a:ext cx="431800" cy="76708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右彎箭號 10"/>
          <p:cNvSpPr/>
          <p:nvPr/>
        </p:nvSpPr>
        <p:spPr>
          <a:xfrm rot="5400000">
            <a:off x="11667251" y="4439291"/>
            <a:ext cx="352054" cy="34945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78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Python?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Top Programming Languages </a:t>
            </a:r>
            <a:r>
              <a:rPr lang="en-US" altLang="zh-TW" dirty="0"/>
              <a:t>by IEEE Spectrum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5" name="Picture 2" descr="screen shot of the TPL ap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2" y="2814338"/>
            <a:ext cx="3927132" cy="309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583B58-DACA-41A8-9031-B748486CBAF8}"/>
              </a:ext>
            </a:extLst>
          </p:cNvPr>
          <p:cNvSpPr txBox="1"/>
          <p:nvPr/>
        </p:nvSpPr>
        <p:spPr>
          <a:xfrm>
            <a:off x="2110446" y="5974971"/>
            <a:ext cx="95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2017</a:t>
            </a:r>
            <a:endParaRPr lang="zh-TW" altLang="en-US" dirty="0"/>
          </a:p>
        </p:txBody>
      </p:sp>
      <p:pic>
        <p:nvPicPr>
          <p:cNvPr id="1026" name="Picture 2" descr="「2019 top programming languages ieee spectrum」的圖片搜尋結果">
            <a:extLst>
              <a:ext uri="{FF2B5EF4-FFF2-40B4-BE49-F238E27FC236}">
                <a16:creationId xmlns:a16="http://schemas.microsoft.com/office/drawing/2014/main" id="{ED7BAF60-ACCD-4599-8C08-02F84039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35" y="2814338"/>
            <a:ext cx="3358551" cy="309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92BD0B2-E440-4342-A3CD-1B9ABECC8B6B}"/>
              </a:ext>
            </a:extLst>
          </p:cNvPr>
          <p:cNvSpPr txBox="1"/>
          <p:nvPr/>
        </p:nvSpPr>
        <p:spPr>
          <a:xfrm>
            <a:off x="6325342" y="5976575"/>
            <a:ext cx="105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2018</a:t>
            </a:r>
            <a:endParaRPr lang="zh-TW" altLang="en-US" dirty="0"/>
          </a:p>
        </p:txBody>
      </p:sp>
      <p:pic>
        <p:nvPicPr>
          <p:cNvPr id="1028" name="Picture 4" descr="screenshot of the the top ten list from the app">
            <a:extLst>
              <a:ext uri="{FF2B5EF4-FFF2-40B4-BE49-F238E27FC236}">
                <a16:creationId xmlns:a16="http://schemas.microsoft.com/office/drawing/2014/main" id="{23C74AA0-16D6-4CD9-B60F-F4D5F3DC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128" y="2814338"/>
            <a:ext cx="2752069" cy="309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9C9877-7DBD-486C-A75A-710DD3D0D29F}"/>
              </a:ext>
            </a:extLst>
          </p:cNvPr>
          <p:cNvSpPr txBox="1"/>
          <p:nvPr/>
        </p:nvSpPr>
        <p:spPr>
          <a:xfrm>
            <a:off x="10014694" y="5977348"/>
            <a:ext cx="105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213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Python?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2133600"/>
            <a:ext cx="1707580" cy="3777622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Top Programming Languages by Number of Job Postings </a:t>
            </a:r>
            <a:r>
              <a:rPr lang="en-US" altLang="zh-TW" dirty="0"/>
              <a:t>by Coding Dojo Blog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46</a:t>
            </a:fld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363740" y="6346680"/>
            <a:ext cx="89741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2"/>
              </a:rPr>
              <a:t>https://www.codingdojo.com/blog/top-7-programming-languages-of-2020</a:t>
            </a:r>
            <a:endParaRPr lang="zh-TW" altLang="en-US" sz="1600" dirty="0"/>
          </a:p>
        </p:txBody>
      </p:sp>
      <p:pic>
        <p:nvPicPr>
          <p:cNvPr id="2052" name="Picture 4" descr="Top 7 Programming Languages of 2020 Chart">
            <a:extLst>
              <a:ext uri="{FF2B5EF4-FFF2-40B4-BE49-F238E27FC236}">
                <a16:creationId xmlns:a16="http://schemas.microsoft.com/office/drawing/2014/main" id="{5EC5F413-9C1B-4F39-9CA7-47702037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706" y="624110"/>
            <a:ext cx="6593294" cy="56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69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6392" y="147337"/>
            <a:ext cx="2960492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Why Python?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11579" y="2133600"/>
            <a:ext cx="1379863" cy="377762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Most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Pull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Requests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On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GitHub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GitHut</a:t>
            </a:r>
            <a:r>
              <a:rPr lang="en-US" altLang="zh-TW" dirty="0">
                <a:solidFill>
                  <a:schemeClr val="tx1"/>
                </a:solidFill>
              </a:rPr>
              <a:t> 2.0)</a:t>
            </a:r>
            <a:endParaRPr lang="en-US" altLang="zh-TW" dirty="0"/>
          </a:p>
          <a:p>
            <a:pPr algn="ctr">
              <a:lnSpc>
                <a:spcPct val="200000"/>
              </a:lnSpc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47</a:t>
            </a:fld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776536" y="6299157"/>
            <a:ext cx="8728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Source: </a:t>
            </a:r>
            <a:r>
              <a:rPr lang="en-US" altLang="zh-TW" sz="1400" dirty="0">
                <a:hlinkClick r:id="rId2"/>
              </a:rPr>
              <a:t>https://madnight.github.io/githut/#/pull_requests/2019/4</a:t>
            </a:r>
            <a:endParaRPr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5DF80E-EC12-4B12-BDA8-0255F911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16" y="0"/>
            <a:ext cx="9334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56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Python?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It is Popular</a:t>
            </a:r>
            <a:r>
              <a:rPr lang="en-US" altLang="zh-TW" dirty="0">
                <a:solidFill>
                  <a:srgbClr val="FF0000"/>
                </a:solidFill>
              </a:rPr>
              <a:t>: 1 million Python users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It has NICE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features: Object-oriented, open-source, portable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It is POWERFUL:</a:t>
            </a:r>
            <a:r>
              <a:rPr lang="en-US" altLang="zh-TW" dirty="0"/>
              <a:t> dynamic typing, built-in types and tools, libraries, 3</a:t>
            </a:r>
            <a:r>
              <a:rPr lang="en-US" altLang="zh-TW" baseline="30000" dirty="0"/>
              <a:t>rd</a:t>
            </a:r>
            <a:r>
              <a:rPr lang="en-US" altLang="zh-TW" dirty="0"/>
              <a:t> party utilities (Numeric, </a:t>
            </a:r>
            <a:r>
              <a:rPr lang="en-US" altLang="zh-TW" dirty="0" err="1"/>
              <a:t>Numpy</a:t>
            </a:r>
            <a:r>
              <a:rPr lang="en-US" altLang="zh-TW" dirty="0"/>
              <a:t>, </a:t>
            </a:r>
            <a:r>
              <a:rPr lang="en-US" altLang="zh-TW" dirty="0" err="1"/>
              <a:t>SciPy</a:t>
            </a:r>
            <a:r>
              <a:rPr lang="en-US" altLang="zh-TW" dirty="0"/>
              <a:t>, etc.), automatic memory management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It has  W  I   D  E   applications</a:t>
            </a:r>
          </a:p>
          <a:p>
            <a:pPr lvl="1"/>
            <a:r>
              <a:rPr lang="en-US" altLang="zh-TW" dirty="0"/>
              <a:t>System/GUI programming, Internet Scripting, Component Integration, Database, Gaming, Images, XML, Robot, etc.</a:t>
            </a:r>
          </a:p>
          <a:p>
            <a:pPr lvl="1"/>
            <a:r>
              <a:rPr lang="en-US" altLang="zh-TW" dirty="0"/>
              <a:t>Google: uses Python in web search system (Python’s creator employed)</a:t>
            </a:r>
          </a:p>
          <a:p>
            <a:pPr lvl="1"/>
            <a:r>
              <a:rPr lang="en-US" altLang="zh-TW" dirty="0"/>
              <a:t>Intel, Cisco, HP, Seagate, Qualcomm, IBM: use Python for hardware testing</a:t>
            </a:r>
          </a:p>
          <a:p>
            <a:pPr lvl="1"/>
            <a:r>
              <a:rPr lang="en-US" altLang="zh-TW" dirty="0"/>
              <a:t>YouTube: video sharing services written in Python mostly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1067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Information on 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2089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hlinkClick r:id="rId2"/>
              </a:rPr>
              <a:t>http://python.org/</a:t>
            </a:r>
            <a:endParaRPr lang="en-US" altLang="zh-TW" dirty="0"/>
          </a:p>
          <a:p>
            <a:pPr lvl="1"/>
            <a:r>
              <a:rPr lang="en-US" altLang="zh-TW" dirty="0"/>
              <a:t>Documentation, tutorials, beginners guide, core distribution, etc.</a:t>
            </a:r>
          </a:p>
          <a:p>
            <a:r>
              <a:rPr lang="en-US" altLang="zh-TW" dirty="0"/>
              <a:t>Books</a:t>
            </a:r>
          </a:p>
          <a:p>
            <a:pPr lvl="1"/>
            <a:r>
              <a:rPr lang="en-US" altLang="zh-TW" dirty="0">
                <a:hlinkClick r:id="rId3"/>
              </a:rPr>
              <a:t>https://wiki.python.org/moin/PythonBooks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http://learning-python.com/about-lp5e.html</a:t>
            </a:r>
            <a:endParaRPr lang="en-US" altLang="zh-TW" dirty="0"/>
          </a:p>
          <a:p>
            <a:pPr lvl="2"/>
            <a:r>
              <a:rPr lang="en-US" altLang="zh-TW" dirty="0"/>
              <a:t>Learning Python by Mark Lutz, O’Reilly</a:t>
            </a:r>
          </a:p>
          <a:p>
            <a:r>
              <a:rPr lang="en-US" altLang="zh-TW" dirty="0"/>
              <a:t>Online Python Popular Code Recipes</a:t>
            </a:r>
          </a:p>
          <a:p>
            <a:pPr lvl="1"/>
            <a:r>
              <a:rPr lang="en-US" altLang="zh-TW" dirty="0">
                <a:hlinkClick r:id="rId5"/>
              </a:rPr>
              <a:t>http://code.activestate.com/recipes/langs/python/</a:t>
            </a:r>
            <a:r>
              <a:rPr lang="en-US" altLang="zh-TW" dirty="0"/>
              <a:t> (author site)</a:t>
            </a:r>
          </a:p>
          <a:p>
            <a:pPr lvl="1"/>
            <a:r>
              <a:rPr lang="en-US" altLang="zh-TW" dirty="0">
                <a:hlinkClick r:id="rId6"/>
              </a:rPr>
              <a:t>http://www.dsf.unica.it/~fiore/LearningPython.pdf</a:t>
            </a:r>
            <a:r>
              <a:rPr lang="en-US" altLang="zh-TW" dirty="0"/>
              <a:t> (e-book)</a:t>
            </a:r>
          </a:p>
          <a:p>
            <a:r>
              <a:rPr lang="en-US" altLang="zh-TW" dirty="0"/>
              <a:t>Python Crash Course (e-book)</a:t>
            </a:r>
          </a:p>
          <a:p>
            <a:pPr lvl="1"/>
            <a:r>
              <a:rPr lang="en-US" altLang="zh-TW" dirty="0">
                <a:hlinkClick r:id="rId7"/>
              </a:rPr>
              <a:t>http://ap-n.us/books/Programming/Python%20Crash%20Course.pdf</a:t>
            </a:r>
            <a:endParaRPr lang="en-US" altLang="zh-TW" dirty="0"/>
          </a:p>
          <a:p>
            <a:r>
              <a:rPr lang="en-US" altLang="zh-TW" dirty="0"/>
              <a:t>Videos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  <a:hlinkClick r:id="rId8"/>
              </a:rPr>
              <a:t>https://code.tutsplus.com/courses/introduction-to-python</a:t>
            </a:r>
            <a:r>
              <a:rPr lang="en-US" altLang="zh-TW" dirty="0">
                <a:ea typeface="新細明體" panose="02020500000000000000" pitchFamily="18" charset="-120"/>
              </a:rPr>
              <a:t> (Learn from SCRATCH)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  <a:hlinkClick r:id="rId9"/>
              </a:rPr>
              <a:t>https://www.tutorialspoint.com/python_online_training/index.asp</a:t>
            </a:r>
            <a:r>
              <a:rPr lang="en-US" altLang="zh-TW" dirty="0">
                <a:ea typeface="新細明體" panose="02020500000000000000" pitchFamily="18" charset="-120"/>
              </a:rPr>
              <a:t> (Course)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1028" name="Picture 4" descr="[Click for larger book cover]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338" y="3439798"/>
            <a:ext cx="1269274" cy="166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-na.ssl-images-amazon.com/images/I/51PZ6YIfe9L._SX376_BO1,204,203,200_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539" y="5219385"/>
            <a:ext cx="1162871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04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7904970" y="2748674"/>
            <a:ext cx="2491121" cy="1612375"/>
            <a:chOff x="2806700" y="3998831"/>
            <a:chExt cx="2539492" cy="1729786"/>
          </a:xfrm>
        </p:grpSpPr>
        <p:pic>
          <p:nvPicPr>
            <p:cNvPr id="23" name="Picture 22" descr="m2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998831"/>
              <a:ext cx="2539492" cy="14511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566292" y="5409333"/>
              <a:ext cx="1111714" cy="31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947333" y="1338971"/>
            <a:ext cx="64092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</a:t>
            </a:r>
            <a:r>
              <a:rPr lang="en-US" dirty="0"/>
              <a:t>: Learning with a </a:t>
            </a:r>
            <a:r>
              <a:rPr lang="en-US" b="1" dirty="0">
                <a:solidFill>
                  <a:srgbClr val="E68230"/>
                </a:solidFill>
              </a:rPr>
              <a:t>labeled training</a:t>
            </a:r>
            <a:r>
              <a:rPr lang="en-US" dirty="0"/>
              <a:t> set of data</a:t>
            </a:r>
          </a:p>
          <a:p>
            <a:r>
              <a:rPr lang="en-US" dirty="0"/>
              <a:t>Example: learn the </a:t>
            </a:r>
            <a:r>
              <a:rPr lang="en-US" i="1" dirty="0">
                <a:solidFill>
                  <a:srgbClr val="FF0000"/>
                </a:solidFill>
              </a:rPr>
              <a:t>classification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images based on image </a:t>
            </a:r>
            <a:r>
              <a:rPr lang="en-US" dirty="0">
                <a:solidFill>
                  <a:srgbClr val="FF0000"/>
                </a:solidFill>
              </a:rPr>
              <a:t>labels</a:t>
            </a:r>
            <a:r>
              <a:rPr lang="en-US" dirty="0"/>
              <a:t> (dogs/cats, day time, numbers, etc.)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Unsupervised</a:t>
            </a:r>
            <a:r>
              <a:rPr lang="en-US" dirty="0"/>
              <a:t>: Discover </a:t>
            </a:r>
            <a:r>
              <a:rPr lang="en-US" b="1" dirty="0">
                <a:solidFill>
                  <a:srgbClr val="E68230"/>
                </a:solidFill>
              </a:rPr>
              <a:t>patterns</a:t>
            </a:r>
            <a:r>
              <a:rPr lang="en-US" dirty="0"/>
              <a:t> in </a:t>
            </a:r>
            <a:r>
              <a:rPr lang="en-US" b="1" dirty="0">
                <a:solidFill>
                  <a:srgbClr val="E68230"/>
                </a:solidFill>
              </a:rPr>
              <a:t>unlabeled</a:t>
            </a:r>
            <a:r>
              <a:rPr lang="en-US" dirty="0"/>
              <a:t> data</a:t>
            </a:r>
          </a:p>
          <a:p>
            <a:r>
              <a:rPr lang="en-US" dirty="0"/>
              <a:t>Example: </a:t>
            </a:r>
            <a:r>
              <a:rPr lang="en-US" i="1" dirty="0">
                <a:solidFill>
                  <a:srgbClr val="BA6016"/>
                </a:solidFill>
              </a:rPr>
              <a:t>cluster</a:t>
            </a:r>
            <a:r>
              <a:rPr lang="en-US" dirty="0">
                <a:solidFill>
                  <a:srgbClr val="BA6016"/>
                </a:solidFill>
              </a:rPr>
              <a:t> </a:t>
            </a:r>
            <a:r>
              <a:rPr lang="en-US" dirty="0"/>
              <a:t>similar documents based on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Reinforcement learning</a:t>
            </a:r>
            <a:r>
              <a:rPr lang="en-US" dirty="0"/>
              <a:t>: learn to </a:t>
            </a:r>
            <a:r>
              <a:rPr lang="en-US" b="1" dirty="0">
                <a:solidFill>
                  <a:schemeClr val="accent2"/>
                </a:solidFill>
              </a:rPr>
              <a:t>act</a:t>
            </a:r>
            <a:r>
              <a:rPr lang="en-US" dirty="0"/>
              <a:t> based on </a:t>
            </a:r>
            <a:r>
              <a:rPr lang="en-US" b="1" dirty="0">
                <a:solidFill>
                  <a:srgbClr val="E68230"/>
                </a:solidFill>
              </a:rPr>
              <a:t>feedback/reward</a:t>
            </a:r>
          </a:p>
          <a:p>
            <a:r>
              <a:rPr lang="en-US" dirty="0"/>
              <a:t>Example: learn to play Go, reward: </a:t>
            </a:r>
            <a:r>
              <a:rPr lang="en-US" i="1" dirty="0">
                <a:solidFill>
                  <a:srgbClr val="BA6016"/>
                </a:solidFill>
              </a:rPr>
              <a:t>win or lose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sz="3600" dirty="0"/>
              <a:t>Types of Learning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075639" y="766793"/>
            <a:ext cx="1804782" cy="1488340"/>
            <a:chOff x="393134" y="4140200"/>
            <a:chExt cx="2007166" cy="165523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34" y="4140200"/>
              <a:ext cx="800100" cy="11176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587500" y="4229100"/>
              <a:ext cx="812800" cy="342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class 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87500" y="4775200"/>
              <a:ext cx="8128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class A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193234" y="4660900"/>
              <a:ext cx="322266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12374" y="5426107"/>
              <a:ext cx="164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504546" y="2773723"/>
            <a:ext cx="1764983" cy="1438520"/>
            <a:chOff x="5635074" y="4070350"/>
            <a:chExt cx="2670726" cy="2441161"/>
          </a:xfrm>
        </p:grpSpPr>
        <p:pic>
          <p:nvPicPr>
            <p:cNvPr id="26" name="Picture 25" descr="220px-Cluster-2.sv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174" y="4070350"/>
              <a:ext cx="1870626" cy="124991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5074" y="4140200"/>
              <a:ext cx="800100" cy="111760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6435174" y="4660900"/>
              <a:ext cx="322266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108012" y="6142179"/>
              <a:ext cx="128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</a:p>
          </p:txBody>
        </p:sp>
      </p:grpSp>
      <p:sp>
        <p:nvSpPr>
          <p:cNvPr id="2" name="Ορθογώνιο 1"/>
          <p:cNvSpPr/>
          <p:nvPr/>
        </p:nvSpPr>
        <p:spPr>
          <a:xfrm>
            <a:off x="1556033" y="6183939"/>
            <a:ext cx="56744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i="1" dirty="0"/>
              <a:t>Sources: </a:t>
            </a:r>
            <a:r>
              <a:rPr lang="en-US" sz="900" i="1" dirty="0">
                <a:hlinkClick r:id="rId6"/>
              </a:rPr>
              <a:t>http://mbjoseph.github.io/2013/11/27/measure.html</a:t>
            </a:r>
            <a:endParaRPr lang="en-US" sz="900" i="1" dirty="0"/>
          </a:p>
          <a:p>
            <a:pPr algn="r"/>
            <a:r>
              <a:rPr lang="en-US" sz="900" i="1" dirty="0">
                <a:hlinkClick r:id="rId7"/>
              </a:rPr>
              <a:t>https://becominghuman.ai/the-very-basics-of-reinforcement-learning-154f28a79071</a:t>
            </a:r>
            <a:endParaRPr lang="en-US" sz="900" i="1" dirty="0"/>
          </a:p>
          <a:p>
            <a:pPr algn="r"/>
            <a:endParaRPr lang="en-US" sz="900" i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5EA4DB-6598-1A4A-9E15-AA7FC1F9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1026" name="Picture 2" descr="「reinforcement learning applications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204" y="4576044"/>
            <a:ext cx="2779024" cy="196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41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Installing 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70401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https://www.python.org/downloads/</a:t>
            </a:r>
            <a:endParaRPr lang="en-US" altLang="zh-TW" dirty="0"/>
          </a:p>
          <a:p>
            <a:r>
              <a:rPr lang="en-US" altLang="zh-TW" dirty="0"/>
              <a:t>Mainly TWO versions: </a:t>
            </a:r>
          </a:p>
          <a:p>
            <a:pPr lvl="1"/>
            <a:r>
              <a:rPr lang="en-US" altLang="zh-TW" dirty="0"/>
              <a:t>Python2 (currently 2.7.14)</a:t>
            </a:r>
          </a:p>
          <a:p>
            <a:pPr lvl="1"/>
            <a:r>
              <a:rPr lang="en-US" altLang="zh-TW" dirty="0"/>
              <a:t>Python3 (currently 3.8.2 as of March13,  2020)</a:t>
            </a:r>
          </a:p>
          <a:p>
            <a:r>
              <a:rPr lang="en-US" altLang="zh-TW" dirty="0"/>
              <a:t>Platforms supported: Windows, Linux/UNIX, Mac OS X, Others</a:t>
            </a:r>
          </a:p>
          <a:p>
            <a:r>
              <a:rPr lang="en-US" altLang="zh-TW" dirty="0"/>
              <a:t>Beginners’ guide</a:t>
            </a:r>
          </a:p>
          <a:p>
            <a:pPr lvl="1"/>
            <a:r>
              <a:rPr lang="en-US" altLang="zh-TW" dirty="0">
                <a:hlinkClick r:id="rId3"/>
              </a:rPr>
              <a:t>https://wiki.python.org/moin/BeginnersGuide/Programmers</a:t>
            </a:r>
            <a:endParaRPr lang="en-US" altLang="zh-TW" dirty="0"/>
          </a:p>
          <a:p>
            <a:r>
              <a:rPr lang="en-US" altLang="zh-TW" dirty="0"/>
              <a:t>Which IDE to use for Python?</a:t>
            </a:r>
          </a:p>
          <a:p>
            <a:pPr lvl="1"/>
            <a:r>
              <a:rPr lang="en-US" altLang="zh-TW" dirty="0">
                <a:hlinkClick r:id="rId4"/>
              </a:rPr>
              <a:t>https://docs.google.com/spreadsheets/d/1l3x94P55qoxqYbq5GosWQ7IonZ4vR-4ZyCaImiVmCSk/pubhtml</a:t>
            </a:r>
            <a:r>
              <a:rPr lang="en-US" altLang="zh-TW" dirty="0"/>
              <a:t> (there are lots of IDE, among which IDLE has a GUI)</a:t>
            </a:r>
          </a:p>
          <a:p>
            <a:pPr lvl="1"/>
            <a:r>
              <a:rPr lang="en-US" altLang="zh-TW" dirty="0"/>
              <a:t>In this course, you can use any as long as you can submit your work assignments</a:t>
            </a:r>
          </a:p>
          <a:p>
            <a:pPr lvl="1"/>
            <a:r>
              <a:rPr lang="en-US" altLang="zh-TW" dirty="0"/>
              <a:t>For labs, we will use </a:t>
            </a:r>
            <a:r>
              <a:rPr lang="en-US" altLang="zh-TW" dirty="0" err="1"/>
              <a:t>Jupyter</a:t>
            </a:r>
            <a:r>
              <a:rPr lang="en-US" altLang="zh-TW" dirty="0"/>
              <a:t> Notebooks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02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Jupyter</a:t>
            </a:r>
            <a:r>
              <a:rPr lang="en-US" altLang="zh-TW" dirty="0"/>
              <a:t> Notebooks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open-source web application for </a:t>
            </a:r>
            <a:r>
              <a:rPr lang="en-US" altLang="zh-TW" b="1" dirty="0">
                <a:solidFill>
                  <a:srgbClr val="FF0000"/>
                </a:solidFill>
              </a:rPr>
              <a:t>interactive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data science and scientific computing across </a:t>
            </a:r>
            <a:r>
              <a:rPr lang="en-US" altLang="zh-TW" b="1" dirty="0">
                <a:solidFill>
                  <a:srgbClr val="FF0000"/>
                </a:solidFill>
              </a:rPr>
              <a:t>40 programming languages including Python, R, Julia and Scala … </a:t>
            </a:r>
          </a:p>
          <a:p>
            <a:r>
              <a:rPr lang="en-US" altLang="zh-TW" dirty="0"/>
              <a:t>Combines LIVE code and NARRATIVE text, equations, images, video, and visualizations.</a:t>
            </a:r>
          </a:p>
          <a:p>
            <a:r>
              <a:rPr lang="en-US" altLang="zh-TW" dirty="0"/>
              <a:t>Can be shared on GitHub, Dropbox, and </a:t>
            </a:r>
            <a:r>
              <a:rPr lang="en-US" altLang="zh-TW" dirty="0" err="1"/>
              <a:t>Jupyter</a:t>
            </a:r>
            <a:r>
              <a:rPr lang="en-US" altLang="zh-TW" dirty="0"/>
              <a:t> Notebook Viewer</a:t>
            </a:r>
          </a:p>
          <a:p>
            <a:r>
              <a:rPr lang="en-US" altLang="zh-TW" dirty="0"/>
              <a:t>Leverage big-data tools such as Apache Spark, from Python, R, and Scala. Explore data with pandas, </a:t>
            </a:r>
            <a:r>
              <a:rPr lang="en-US" altLang="zh-TW" dirty="0" err="1"/>
              <a:t>scikit</a:t>
            </a:r>
            <a:r>
              <a:rPr lang="en-US" altLang="zh-TW" dirty="0"/>
              <a:t>-learn, ggplot2, </a:t>
            </a:r>
            <a:r>
              <a:rPr lang="en-US" altLang="zh-TW" dirty="0" err="1"/>
              <a:t>dplyr</a:t>
            </a:r>
            <a:r>
              <a:rPr lang="en-US" altLang="zh-TW" dirty="0"/>
              <a:t>, etc.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8626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Jupyter</a:t>
            </a:r>
            <a:r>
              <a:rPr lang="en-US" altLang="zh-TW" dirty="0"/>
              <a:t> Notebooks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2050" name="Picture 2" descr="Notebook Workflows&#10; &#10;Credit: Joshua Barrat (via F. Perez)&#10;27 / 34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542696"/>
            <a:ext cx="7157508" cy="537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080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Jupyter</a:t>
            </a:r>
            <a:r>
              <a:rPr lang="en-US" altLang="zh-TW" dirty="0"/>
              <a:t> Notebooks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07080" y="2142067"/>
            <a:ext cx="4344988" cy="3777622"/>
          </a:xfrm>
        </p:spPr>
        <p:txBody>
          <a:bodyPr/>
          <a:lstStyle/>
          <a:p>
            <a:r>
              <a:rPr lang="en-US" altLang="zh-TW" dirty="0"/>
              <a:t>Main page: </a:t>
            </a:r>
            <a:r>
              <a:rPr lang="en-US" altLang="zh-TW" dirty="0">
                <a:hlinkClick r:id="rId2"/>
              </a:rPr>
              <a:t>http://jupyter.org</a:t>
            </a:r>
            <a:endParaRPr lang="en-US" altLang="zh-TW" dirty="0"/>
          </a:p>
          <a:p>
            <a:r>
              <a:rPr lang="en-US" altLang="zh-TW" dirty="0"/>
              <a:t>Try it in your browser: </a:t>
            </a:r>
            <a:r>
              <a:rPr lang="en-US" altLang="zh-TW" dirty="0">
                <a:hlinkClick r:id="rId3"/>
              </a:rPr>
              <a:t>https://try.jupyter.org/</a:t>
            </a:r>
            <a:endParaRPr lang="en-US" altLang="zh-TW" dirty="0"/>
          </a:p>
          <a:p>
            <a:r>
              <a:rPr lang="en-US" altLang="zh-TW" dirty="0"/>
              <a:t>Install </a:t>
            </a:r>
            <a:r>
              <a:rPr lang="en-US" altLang="zh-TW" dirty="0" err="1"/>
              <a:t>Jupyter</a:t>
            </a:r>
            <a:r>
              <a:rPr lang="en-US" altLang="zh-TW" dirty="0"/>
              <a:t>: </a:t>
            </a:r>
            <a:r>
              <a:rPr lang="en-US" altLang="zh-TW" dirty="0">
                <a:hlinkClick r:id="rId4"/>
              </a:rPr>
              <a:t>http://jupyter.org/install.html</a:t>
            </a:r>
            <a:endParaRPr lang="en-US" altLang="zh-TW" dirty="0"/>
          </a:p>
          <a:p>
            <a:r>
              <a:rPr lang="en-US" altLang="zh-TW" dirty="0"/>
              <a:t>Running </a:t>
            </a:r>
            <a:r>
              <a:rPr lang="en-US" altLang="zh-TW" dirty="0" err="1"/>
              <a:t>Jupyter</a:t>
            </a:r>
            <a:r>
              <a:rPr lang="en-US" altLang="zh-TW" dirty="0"/>
              <a:t> Notebook: </a:t>
            </a:r>
            <a:r>
              <a:rPr lang="en-US" altLang="zh-TW" dirty="0">
                <a:hlinkClick r:id="rId5"/>
              </a:rPr>
              <a:t>https://jupyter.readthedocs.io/en/latest/running.html#running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53</a:t>
            </a:fld>
            <a:endParaRPr kumimoji="1" lang="zh-TW" altLang="en-US"/>
          </a:p>
        </p:txBody>
      </p:sp>
      <p:pic>
        <p:nvPicPr>
          <p:cNvPr id="1026" name="Picture 2" descr="_images/tryjupyter_fi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97" y="3243772"/>
            <a:ext cx="6733809" cy="39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01" y="105814"/>
            <a:ext cx="4903528" cy="32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8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4205808" cy="1280890"/>
          </a:xfrm>
        </p:spPr>
        <p:txBody>
          <a:bodyPr/>
          <a:lstStyle/>
          <a:p>
            <a:r>
              <a:rPr lang="en-US" altLang="zh-TW" dirty="0"/>
              <a:t>Examples of running 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2133600"/>
            <a:ext cx="3625321" cy="3777622"/>
          </a:xfrm>
        </p:spPr>
        <p:txBody>
          <a:bodyPr/>
          <a:lstStyle/>
          <a:p>
            <a:r>
              <a:rPr lang="en-US" altLang="zh-TW" dirty="0"/>
              <a:t>Data types</a:t>
            </a:r>
          </a:p>
          <a:p>
            <a:pPr lvl="1"/>
            <a:r>
              <a:rPr lang="en-US" altLang="zh-TW" dirty="0"/>
              <a:t>Numbers, Strings, Lists, Dictionaries</a:t>
            </a:r>
          </a:p>
          <a:p>
            <a:r>
              <a:rPr lang="en-US" altLang="zh-TW" dirty="0"/>
              <a:t>List items and slicing</a:t>
            </a:r>
          </a:p>
          <a:p>
            <a:r>
              <a:rPr lang="en-US" altLang="zh-TW" dirty="0"/>
              <a:t>Dictionary keys and values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54" y="0"/>
            <a:ext cx="5035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12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Running Python in </a:t>
            </a:r>
            <a:r>
              <a:rPr lang="en-US" altLang="zh-TW" dirty="0" err="1"/>
              <a:t>Jupyter</a:t>
            </a:r>
            <a:r>
              <a:rPr lang="en-US" altLang="zh-TW" dirty="0"/>
              <a:t> Notebooks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notebook is made up of a number of </a:t>
            </a:r>
            <a:r>
              <a:rPr lang="en-US" altLang="zh-TW" b="1" dirty="0">
                <a:solidFill>
                  <a:srgbClr val="FF0000"/>
                </a:solidFill>
              </a:rPr>
              <a:t>cells</a:t>
            </a:r>
          </a:p>
          <a:p>
            <a:pPr lvl="1"/>
            <a:r>
              <a:rPr lang="en-US" altLang="zh-TW" dirty="0"/>
              <a:t>Each cell can contain </a:t>
            </a:r>
            <a:r>
              <a:rPr lang="en-US" altLang="zh-TW" dirty="0">
                <a:solidFill>
                  <a:srgbClr val="FF0000"/>
                </a:solidFill>
              </a:rPr>
              <a:t>Python code, text, images, etc.</a:t>
            </a:r>
          </a:p>
          <a:p>
            <a:r>
              <a:rPr lang="en-US" altLang="zh-TW" dirty="0"/>
              <a:t>You can </a:t>
            </a:r>
            <a:r>
              <a:rPr lang="en-US" altLang="zh-TW" b="1" dirty="0">
                <a:solidFill>
                  <a:srgbClr val="FF0000"/>
                </a:solidFill>
              </a:rPr>
              <a:t>execute</a:t>
            </a:r>
            <a:r>
              <a:rPr lang="en-US" altLang="zh-TW" dirty="0"/>
              <a:t> a cell by clicking on it and pressing </a:t>
            </a:r>
            <a:r>
              <a:rPr lang="en-US" altLang="zh-TW" b="1" dirty="0">
                <a:solidFill>
                  <a:srgbClr val="FF0000"/>
                </a:solidFill>
              </a:rPr>
              <a:t>Shift-Enter.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output</a:t>
            </a:r>
            <a:r>
              <a:rPr lang="en-US" altLang="zh-TW" dirty="0"/>
              <a:t> of the cell will be displayed </a:t>
            </a:r>
            <a:r>
              <a:rPr lang="en-US" altLang="zh-TW" dirty="0">
                <a:solidFill>
                  <a:srgbClr val="FF0000"/>
                </a:solidFill>
              </a:rPr>
              <a:t>below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By convention, cells are to be run from top to bottom.</a:t>
            </a:r>
          </a:p>
          <a:p>
            <a:pPr lvl="1"/>
            <a:r>
              <a:rPr lang="en-US" altLang="zh-TW" dirty="0"/>
              <a:t>Failing to execute some cells or executing cells out of order can result in errors.</a:t>
            </a:r>
          </a:p>
          <a:p>
            <a:r>
              <a:rPr lang="en-US" altLang="zh-TW" dirty="0"/>
              <a:t>More questions? Check out the following </a:t>
            </a:r>
            <a:r>
              <a:rPr lang="en-US" altLang="zh-TW" dirty="0" err="1"/>
              <a:t>Jupyter</a:t>
            </a:r>
            <a:r>
              <a:rPr lang="en-US" altLang="zh-TW" dirty="0"/>
              <a:t> Notebook Tutorial:</a:t>
            </a:r>
          </a:p>
          <a:p>
            <a:pPr lvl="1"/>
            <a:r>
              <a:rPr lang="en-US" altLang="zh-TW" dirty="0">
                <a:hlinkClick r:id="rId2"/>
              </a:rPr>
              <a:t>https://www.datacamp.com/community/tutorials/tutorial-jupyter-notebook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4650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running Python in Notebook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TW" sz="1600" dirty="0"/>
              <a:t>Several Examples</a:t>
            </a:r>
          </a:p>
          <a:p>
            <a:pPr lvl="1"/>
            <a:r>
              <a:rPr lang="en-US" altLang="zh-TW" sz="1400" dirty="0"/>
              <a:t>https://github.com/jakevdp/PythonDataScienceHandbook/tree/master/notebooks</a:t>
            </a:r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8843" r="17467" b="33842"/>
          <a:stretch/>
        </p:blipFill>
        <p:spPr>
          <a:xfrm>
            <a:off x="616479" y="2641600"/>
            <a:ext cx="10090682" cy="6523805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7831667" y="3793811"/>
            <a:ext cx="2802466" cy="2479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86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57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9593" r="18490" b="34424"/>
          <a:stretch/>
        </p:blipFill>
        <p:spPr>
          <a:xfrm>
            <a:off x="1998133" y="387044"/>
            <a:ext cx="9702800" cy="63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5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172F4E-AA19-A44C-AC7C-2AE5DB5F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learning frameworks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72E3EC-69C5-AE41-A505-F9F2C9FAA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9B20B9-B285-9043-BB30-8D0E35C1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58</a:t>
            </a:fld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5A13E5-0990-488E-99D2-92C07B826013}"/>
              </a:ext>
            </a:extLst>
          </p:cNvPr>
          <p:cNvSpPr/>
          <p:nvPr/>
        </p:nvSpPr>
        <p:spPr>
          <a:xfrm>
            <a:off x="2066712" y="6338891"/>
            <a:ext cx="8500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https://www.cubix.co/blog/best-machine-learning-frameworks-in-2020/</a:t>
            </a:r>
            <a:endParaRPr lang="zh-TW" altLang="en-US" dirty="0"/>
          </a:p>
        </p:txBody>
      </p:sp>
      <p:pic>
        <p:nvPicPr>
          <p:cNvPr id="4098" name="Picture 2" descr="TensorFlow">
            <a:extLst>
              <a:ext uri="{FF2B5EF4-FFF2-40B4-BE49-F238E27FC236}">
                <a16:creationId xmlns:a16="http://schemas.microsoft.com/office/drawing/2014/main" id="{B81D117E-FD68-4A89-BB84-67E8C45B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3" y="1384132"/>
            <a:ext cx="3499995" cy="222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oogle_Cloud_ML_Engine">
            <a:extLst>
              <a:ext uri="{FF2B5EF4-FFF2-40B4-BE49-F238E27FC236}">
                <a16:creationId xmlns:a16="http://schemas.microsoft.com/office/drawing/2014/main" id="{82122D9F-481F-4B69-8FBF-EDA390E8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84" y="1186513"/>
            <a:ext cx="2394788" cy="20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7A5BFF-7738-44A7-9027-5AA337A411B3}"/>
              </a:ext>
            </a:extLst>
          </p:cNvPr>
          <p:cNvSpPr/>
          <p:nvPr/>
        </p:nvSpPr>
        <p:spPr>
          <a:xfrm>
            <a:off x="4478506" y="3244334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Poppins"/>
              </a:rPr>
              <a:t>Google Cloud ML Engine</a:t>
            </a:r>
            <a:endParaRPr lang="zh-TW" altLang="en-US" dirty="0"/>
          </a:p>
        </p:txBody>
      </p:sp>
      <p:pic>
        <p:nvPicPr>
          <p:cNvPr id="4102" name="Picture 6" descr="Apache_Mahout">
            <a:extLst>
              <a:ext uri="{FF2B5EF4-FFF2-40B4-BE49-F238E27FC236}">
                <a16:creationId xmlns:a16="http://schemas.microsoft.com/office/drawing/2014/main" id="{4996385C-B132-4965-9E05-7287B094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42" y="1384132"/>
            <a:ext cx="4365236" cy="155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hogun">
            <a:extLst>
              <a:ext uri="{FF2B5EF4-FFF2-40B4-BE49-F238E27FC236}">
                <a16:creationId xmlns:a16="http://schemas.microsoft.com/office/drawing/2014/main" id="{C59295D3-D865-4D5E-B2DC-25795DF5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88" y="4237448"/>
            <a:ext cx="866224" cy="173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ci-Kit_Learn">
            <a:extLst>
              <a:ext uri="{FF2B5EF4-FFF2-40B4-BE49-F238E27FC236}">
                <a16:creationId xmlns:a16="http://schemas.microsoft.com/office/drawing/2014/main" id="{EE72F14E-356D-4C0B-9F97-0CB4AA968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641" y="3844228"/>
            <a:ext cx="2143848" cy="214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yTorch">
            <a:extLst>
              <a:ext uri="{FF2B5EF4-FFF2-40B4-BE49-F238E27FC236}">
                <a16:creationId xmlns:a16="http://schemas.microsoft.com/office/drawing/2014/main" id="{CEED5418-2DF1-4629-94AA-E33BFD7A8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82" y="3190152"/>
            <a:ext cx="2587586" cy="67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2O">
            <a:extLst>
              <a:ext uri="{FF2B5EF4-FFF2-40B4-BE49-F238E27FC236}">
                <a16:creationId xmlns:a16="http://schemas.microsoft.com/office/drawing/2014/main" id="{1D8C4A72-67E2-44BE-89DA-891A37F03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75" y="4312313"/>
            <a:ext cx="1288711" cy="56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Microsoft_Cognitive_Toolkit_(CNTK)">
            <a:extLst>
              <a:ext uri="{FF2B5EF4-FFF2-40B4-BE49-F238E27FC236}">
                <a16:creationId xmlns:a16="http://schemas.microsoft.com/office/drawing/2014/main" id="{27712C81-B1C6-42DB-A14A-2296C2400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753" y="3767057"/>
            <a:ext cx="1458048" cy="14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Apache_MXNet">
            <a:extLst>
              <a:ext uri="{FF2B5EF4-FFF2-40B4-BE49-F238E27FC236}">
                <a16:creationId xmlns:a16="http://schemas.microsoft.com/office/drawing/2014/main" id="{F2F8F897-25EA-4CF9-90C2-8881ACE6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98" y="5293264"/>
            <a:ext cx="2480166" cy="8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Apple’s_Core_ML">
            <a:extLst>
              <a:ext uri="{FF2B5EF4-FFF2-40B4-BE49-F238E27FC236}">
                <a16:creationId xmlns:a16="http://schemas.microsoft.com/office/drawing/2014/main" id="{8CB81E29-16BD-483C-8128-C0E8CAAC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202" y="5325491"/>
            <a:ext cx="1581150" cy="8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CC8DEA8-E1E7-488E-8B7A-61B3AFB17E2F}"/>
              </a:ext>
            </a:extLst>
          </p:cNvPr>
          <p:cNvSpPr/>
          <p:nvPr/>
        </p:nvSpPr>
        <p:spPr>
          <a:xfrm>
            <a:off x="10298372" y="5973564"/>
            <a:ext cx="1701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Poppins"/>
              </a:rPr>
              <a:t>Apple’s Core 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6720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https://miro.medium.com/max/700/1*T5qnFdpwsNsrDGhl_j7ujg.png">
            <a:extLst>
              <a:ext uri="{FF2B5EF4-FFF2-40B4-BE49-F238E27FC236}">
                <a16:creationId xmlns:a16="http://schemas.microsoft.com/office/drawing/2014/main" id="{0BE7ADA9-9AE4-4753-9616-BEF342547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016" y="3942251"/>
            <a:ext cx="3235984" cy="208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9BE850D-B6E1-4443-A289-FDF9A57A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 Frameworks</a:t>
            </a:r>
            <a:r>
              <a:rPr lang="en-US" altLang="zh-TW" sz="2000" dirty="0"/>
              <a:t> (as of 2020/3)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7C0E8C-1131-45CB-8B59-65D47099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5BEB85-954A-4F87-B141-40B8460F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59</a:t>
            </a:fld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37037C-93EF-4D16-B0C9-B40C98949522}"/>
              </a:ext>
            </a:extLst>
          </p:cNvPr>
          <p:cNvSpPr/>
          <p:nvPr/>
        </p:nvSpPr>
        <p:spPr>
          <a:xfrm>
            <a:off x="2668436" y="6133830"/>
            <a:ext cx="8836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https://towardsdatascience.com/which-deep-learning-framework-is-growing-fastest-3f77f14aa318</a:t>
            </a:r>
            <a:endParaRPr lang="zh-TW" altLang="en-US" dirty="0"/>
          </a:p>
        </p:txBody>
      </p:sp>
      <p:pic>
        <p:nvPicPr>
          <p:cNvPr id="3074" name="Picture 2" descr="https://miro.medium.com/max/700/1*-8jrJV4tnqGXWzwlCdlYvQ.png">
            <a:extLst>
              <a:ext uri="{FF2B5EF4-FFF2-40B4-BE49-F238E27FC236}">
                <a16:creationId xmlns:a16="http://schemas.microsoft.com/office/drawing/2014/main" id="{538D3F98-1B11-4F99-AFE7-B6DB4AEEE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39" y="1587826"/>
            <a:ext cx="3149564" cy="202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iro.medium.com/max/700/1*-0xgPs1DzZKE3jWy9412Ew.png">
            <a:extLst>
              <a:ext uri="{FF2B5EF4-FFF2-40B4-BE49-F238E27FC236}">
                <a16:creationId xmlns:a16="http://schemas.microsoft.com/office/drawing/2014/main" id="{45694A49-57FF-4343-9EB9-C40C46CC4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73" y="1587826"/>
            <a:ext cx="3149564" cy="202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max/700/1*8cuSvK4Wc5jjJDH8sPCOPw.png">
            <a:extLst>
              <a:ext uri="{FF2B5EF4-FFF2-40B4-BE49-F238E27FC236}">
                <a16:creationId xmlns:a16="http://schemas.microsoft.com/office/drawing/2014/main" id="{3DA448CC-E6DC-4D50-99FE-55A1ACE67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77" y="1609959"/>
            <a:ext cx="3080708" cy="19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miro.medium.com/max/700/1*HTe-PCY7rvpSAKwsEzF3lg.png">
            <a:extLst>
              <a:ext uri="{FF2B5EF4-FFF2-40B4-BE49-F238E27FC236}">
                <a16:creationId xmlns:a16="http://schemas.microsoft.com/office/drawing/2014/main" id="{94606346-7BC3-49B1-A3CA-C2C27073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39" y="3945473"/>
            <a:ext cx="3149568" cy="202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miro.medium.com/max/700/1*TqZ_cZQkadyrPEhR3tI8qQ.png">
            <a:extLst>
              <a:ext uri="{FF2B5EF4-FFF2-40B4-BE49-F238E27FC236}">
                <a16:creationId xmlns:a16="http://schemas.microsoft.com/office/drawing/2014/main" id="{396A2F89-FE5B-443F-9CFE-00579035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73" y="3945472"/>
            <a:ext cx="3149566" cy="20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miro.medium.com/max/700/1*c67KMUJj3waIlxnUJ1enTw.png">
            <a:extLst>
              <a:ext uri="{FF2B5EF4-FFF2-40B4-BE49-F238E27FC236}">
                <a16:creationId xmlns:a16="http://schemas.microsoft.com/office/drawing/2014/main" id="{1007B869-E35A-49FF-84F8-DB51A3F3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77" y="3945473"/>
            <a:ext cx="3080708" cy="19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6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1043" y="2414673"/>
            <a:ext cx="3966912" cy="3644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5281" y="1266372"/>
            <a:ext cx="827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machine learning methods work well because of </a:t>
            </a:r>
            <a:r>
              <a:rPr lang="en-US" b="1" dirty="0">
                <a:solidFill>
                  <a:srgbClr val="E68230"/>
                </a:solidFill>
              </a:rPr>
              <a:t>human-designed 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E68230"/>
                </a:solidFill>
              </a:rPr>
              <a:t>input features</a:t>
            </a:r>
          </a:p>
          <a:p>
            <a:r>
              <a:rPr lang="en-US" dirty="0"/>
              <a:t>ML becomes just </a:t>
            </a:r>
            <a:r>
              <a:rPr lang="en-US" b="1" dirty="0">
                <a:solidFill>
                  <a:srgbClr val="E68230"/>
                </a:solidFill>
              </a:rPr>
              <a:t>optimizing weights </a:t>
            </a:r>
            <a:r>
              <a:rPr lang="en-US" dirty="0"/>
              <a:t>to best make a final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97" y="2755538"/>
            <a:ext cx="2847723" cy="22228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sz="3600" dirty="0"/>
              <a:t>Machine Learning in Practice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293768" y="5400675"/>
            <a:ext cx="289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NER: Named Entity Recognition</a:t>
            </a:r>
          </a:p>
          <a:p>
            <a:r>
              <a:rPr lang="en-US" altLang="zh-TW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POS: Part of Speech</a:t>
            </a:r>
            <a:endParaRPr lang="zh-TW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8372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2133600"/>
            <a:ext cx="3828521" cy="3777622"/>
          </a:xfrm>
        </p:spPr>
        <p:txBody>
          <a:bodyPr/>
          <a:lstStyle/>
          <a:p>
            <a:r>
              <a:rPr lang="en-US" altLang="zh-TW" dirty="0"/>
              <a:t>Easily build big computational graphs</a:t>
            </a:r>
          </a:p>
          <a:p>
            <a:r>
              <a:rPr lang="en-US" altLang="zh-TW" dirty="0"/>
              <a:t>Easily compute gradients in computational graphs</a:t>
            </a:r>
          </a:p>
          <a:p>
            <a:r>
              <a:rPr lang="en-US" altLang="zh-TW" dirty="0"/>
              <a:t>Run it all efficiently on GPU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60</a:t>
            </a:fld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159000" y="5856183"/>
            <a:ext cx="8068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http://cs231n.stanford.edu/slides/2017/cs231n_2017_lecture8.pdf</a:t>
            </a:r>
          </a:p>
        </p:txBody>
      </p:sp>
      <p:sp>
        <p:nvSpPr>
          <p:cNvPr id="6" name="矩形 5"/>
          <p:cNvSpPr/>
          <p:nvPr/>
        </p:nvSpPr>
        <p:spPr>
          <a:xfrm>
            <a:off x="2159000" y="6193304"/>
            <a:ext cx="9956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https://towardsdatascience.com/a-survey-of-deep-learning-frameworks-43b88b11af34</a:t>
            </a:r>
          </a:p>
        </p:txBody>
      </p:sp>
      <p:sp>
        <p:nvSpPr>
          <p:cNvPr id="7" name="矩形 6"/>
          <p:cNvSpPr/>
          <p:nvPr/>
        </p:nvSpPr>
        <p:spPr>
          <a:xfrm>
            <a:off x="2159000" y="5486851"/>
            <a:ext cx="9177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https://en.wikipedia.org/wiki/Comparison_of_deep_learning_software</a:t>
            </a:r>
          </a:p>
        </p:txBody>
      </p:sp>
      <p:pic>
        <p:nvPicPr>
          <p:cNvPr id="4098" name="Picture 2" descr="Neural Network as a Computational Graph&#10;• In simplest form, NN is represented as a computational graph&#10;(CG) that is a stac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637" y="1264554"/>
            <a:ext cx="3650191" cy="274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87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Comparisons in modeling capabilities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3074" name="Picture 2" descr="「deep learning frameworks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23" y="1495424"/>
            <a:ext cx="9753600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364480" y="1150782"/>
            <a:ext cx="6653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https://www.kdnuggets.com/2017/03/getting-started-deep-learning.html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744061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Comparisons in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714295"/>
            <a:ext cx="11446933" cy="48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46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D4B3F-9471-DA48-A5BD-9D49E440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57780C-E2E2-8447-A617-0CA8C1F24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545" y="2116667"/>
            <a:ext cx="2490788" cy="3777622"/>
          </a:xfrm>
        </p:spPr>
        <p:txBody>
          <a:bodyPr/>
          <a:lstStyle/>
          <a:p>
            <a:r>
              <a:rPr kumimoji="1" lang="en-US" altLang="zh-TW" dirty="0"/>
              <a:t>Partial derivatives</a:t>
            </a:r>
          </a:p>
          <a:p>
            <a:r>
              <a:rPr kumimoji="1" lang="en-US" altLang="zh-TW" dirty="0"/>
              <a:t>Chain rule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EF7037-D888-2B4F-9C04-7757D700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5122" name="Picture 2" descr="「no need of backpropagation in deep learning frameworks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378" y="1740144"/>
            <a:ext cx="7403041" cy="416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662293" y="5911222"/>
            <a:ext cx="56140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https://www.youtube.com/watch?v=tIeHLnjs5U8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6361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ED8246-F0ED-FE4E-8A8C-A4E638D7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we learnt?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85350-AD6B-874E-A242-A75F19C37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302919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/>
              <a:t>Bonus points for correct and accurate answers to the following questions:</a:t>
            </a:r>
          </a:p>
          <a:p>
            <a:pPr lvl="1"/>
            <a:r>
              <a:rPr kumimoji="1" lang="en-US" altLang="zh-TW" dirty="0"/>
              <a:t>What is </a:t>
            </a:r>
            <a:r>
              <a:rPr kumimoji="1" lang="en-US" altLang="zh-TW" dirty="0">
                <a:solidFill>
                  <a:srgbClr val="FF0000"/>
                </a:solidFill>
              </a:rPr>
              <a:t>machine</a:t>
            </a:r>
            <a:r>
              <a:rPr kumimoji="1" lang="en-US" altLang="zh-TW" dirty="0"/>
              <a:t> learning?</a:t>
            </a:r>
          </a:p>
          <a:p>
            <a:pPr lvl="1"/>
            <a:r>
              <a:rPr kumimoji="1" lang="en-US" altLang="zh-TW" dirty="0"/>
              <a:t>What is the difference between </a:t>
            </a:r>
            <a:r>
              <a:rPr kumimoji="1" lang="en-US" altLang="zh-TW" dirty="0">
                <a:solidFill>
                  <a:srgbClr val="FF0000"/>
                </a:solidFill>
              </a:rPr>
              <a:t>machine</a:t>
            </a:r>
            <a:r>
              <a:rPr kumimoji="1" lang="en-US" altLang="zh-TW" dirty="0"/>
              <a:t> and </a:t>
            </a:r>
            <a:r>
              <a:rPr kumimoji="1" lang="en-US" altLang="zh-TW" dirty="0">
                <a:solidFill>
                  <a:srgbClr val="FF0000"/>
                </a:solidFill>
              </a:rPr>
              <a:t>deep</a:t>
            </a:r>
            <a:r>
              <a:rPr kumimoji="1" lang="en-US" altLang="zh-TW" dirty="0"/>
              <a:t> learning?</a:t>
            </a:r>
          </a:p>
          <a:p>
            <a:pPr lvl="1"/>
            <a:r>
              <a:rPr kumimoji="1" lang="en-US" altLang="zh-TW" dirty="0"/>
              <a:t>Can CNN and RNN be </a:t>
            </a:r>
            <a:r>
              <a:rPr kumimoji="1" lang="en-US" altLang="zh-TW" dirty="0">
                <a:solidFill>
                  <a:srgbClr val="FF0000"/>
                </a:solidFill>
              </a:rPr>
              <a:t>combined</a:t>
            </a:r>
            <a:r>
              <a:rPr kumimoji="1" lang="en-US" altLang="zh-TW" dirty="0"/>
              <a:t> into one neural network architecture? If yes, for what kind of </a:t>
            </a:r>
            <a:r>
              <a:rPr kumimoji="1" lang="en-US" altLang="zh-TW" dirty="0">
                <a:solidFill>
                  <a:srgbClr val="FF0000"/>
                </a:solidFill>
              </a:rPr>
              <a:t>applications</a:t>
            </a:r>
            <a:r>
              <a:rPr kumimoji="1" lang="en-US" altLang="zh-TW" dirty="0"/>
              <a:t>?</a:t>
            </a:r>
          </a:p>
          <a:p>
            <a:pPr lvl="1"/>
            <a:r>
              <a:rPr kumimoji="1" lang="en-US" altLang="zh-TW" dirty="0"/>
              <a:t>Given the following Python code:</a:t>
            </a:r>
          </a:p>
          <a:p>
            <a:pPr marL="1257300" lvl="3" indent="0">
              <a:lnSpc>
                <a:spcPct val="103000"/>
              </a:lnSpc>
              <a:buNone/>
            </a:pPr>
            <a:r>
              <a:rPr lang="en-GB" altLang="zh-TW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&gt;&gt;&gt; </a:t>
            </a:r>
            <a:r>
              <a:rPr lang="en-GB" altLang="zh-TW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def</a:t>
            </a:r>
            <a:r>
              <a:rPr lang="en-GB" altLang="zh-TW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f4(</a:t>
            </a:r>
            <a:r>
              <a:rPr lang="en-GB" altLang="zh-TW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x,a</a:t>
            </a:r>
            <a:r>
              <a:rPr lang="en-GB" altLang="zh-TW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=1):</a:t>
            </a:r>
          </a:p>
          <a:p>
            <a:pPr marL="1257300" lvl="3" indent="0">
              <a:lnSpc>
                <a:spcPct val="103000"/>
              </a:lnSpc>
              <a:buNone/>
            </a:pPr>
            <a:r>
              <a:rPr lang="en-GB" altLang="zh-TW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...   return a*x**2</a:t>
            </a:r>
          </a:p>
          <a:p>
            <a:pPr marL="1257300" lvl="3" indent="0">
              <a:lnSpc>
                <a:spcPct val="103000"/>
              </a:lnSpc>
              <a:buNone/>
            </a:pPr>
            <a:r>
              <a:rPr lang="en-GB" altLang="zh-TW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...</a:t>
            </a:r>
          </a:p>
          <a:p>
            <a:pPr marL="1257300" lvl="3" indent="0">
              <a:lnSpc>
                <a:spcPct val="103000"/>
              </a:lnSpc>
              <a:buNone/>
            </a:pPr>
            <a:r>
              <a:rPr lang="en-GB" altLang="zh-TW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&gt;&gt;&gt;    </a:t>
            </a:r>
            <a:r>
              <a:rPr lang="en-GB" altLang="zh-TW" sz="1600" dirty="0">
                <a:latin typeface="Courier New" panose="02070309020205020404" pitchFamily="49" charset="0"/>
              </a:rPr>
              <a:t>  </a:t>
            </a:r>
          </a:p>
          <a:p>
            <a:pPr lvl="1"/>
            <a:r>
              <a:rPr kumimoji="1" lang="en-US" altLang="zh-TW" dirty="0"/>
              <a:t>What is the value of </a:t>
            </a:r>
            <a:r>
              <a:rPr kumimoji="1" lang="en-US" altLang="zh-TW" b="1" dirty="0">
                <a:solidFill>
                  <a:srgbClr val="FF0000"/>
                </a:solidFill>
              </a:rPr>
              <a:t>f4(2)</a:t>
            </a:r>
            <a:r>
              <a:rPr kumimoji="1" lang="en-US" altLang="zh-TW" dirty="0"/>
              <a:t>?</a:t>
            </a:r>
          </a:p>
          <a:p>
            <a:pPr lvl="1"/>
            <a:r>
              <a:rPr kumimoji="1" lang="en-US" altLang="zh-TW" dirty="0"/>
              <a:t>What is the value of </a:t>
            </a:r>
            <a:r>
              <a:rPr kumimoji="1" lang="en-US" altLang="zh-TW" b="1" dirty="0">
                <a:solidFill>
                  <a:srgbClr val="FF0000"/>
                </a:solidFill>
              </a:rPr>
              <a:t>f4(2, 2)</a:t>
            </a:r>
            <a:r>
              <a:rPr kumimoji="1" lang="en-US" altLang="zh-TW" dirty="0"/>
              <a:t>?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BA29C6-246F-3847-B63F-68B1C62A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82055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to do now?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Install Python</a:t>
            </a:r>
          </a:p>
          <a:p>
            <a:r>
              <a:rPr lang="en-US" altLang="zh-TW" dirty="0"/>
              <a:t>Install </a:t>
            </a:r>
            <a:r>
              <a:rPr lang="en-US" altLang="zh-TW" dirty="0" err="1"/>
              <a:t>Jupyter</a:t>
            </a:r>
            <a:endParaRPr lang="en-US" altLang="zh-TW" dirty="0"/>
          </a:p>
          <a:p>
            <a:r>
              <a:rPr lang="en-US" altLang="zh-TW" dirty="0"/>
              <a:t>Play with </a:t>
            </a:r>
            <a:r>
              <a:rPr lang="en-US" altLang="zh-TW" dirty="0" err="1"/>
              <a:t>Jupyter</a:t>
            </a:r>
            <a:r>
              <a:rPr lang="en-US" altLang="zh-TW" dirty="0"/>
              <a:t> Notebooks </a:t>
            </a:r>
            <a:r>
              <a:rPr lang="en-US" altLang="zh-TW"/>
              <a:t>and Python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99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Hierarchy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Hierarchy of representations with increasing levels of abstraction</a:t>
            </a:r>
          </a:p>
          <a:p>
            <a:r>
              <a:rPr lang="en-US" altLang="zh-TW" dirty="0"/>
              <a:t>Image recognition</a:t>
            </a:r>
          </a:p>
          <a:p>
            <a:pPr lvl="1"/>
            <a:r>
              <a:rPr lang="en-US" altLang="zh-TW" dirty="0"/>
              <a:t>Pixel </a:t>
            </a:r>
            <a:r>
              <a:rPr lang="en-US" altLang="zh-TW" dirty="0">
                <a:sym typeface="Wingdings" panose="05000000000000000000" pitchFamily="2" charset="2"/>
              </a:rPr>
              <a:t> edge  </a:t>
            </a:r>
            <a:r>
              <a:rPr lang="en-US" altLang="zh-TW" dirty="0" err="1">
                <a:sym typeface="Wingdings" panose="05000000000000000000" pitchFamily="2" charset="2"/>
              </a:rPr>
              <a:t>texton</a:t>
            </a:r>
            <a:r>
              <a:rPr lang="en-US" altLang="zh-TW" dirty="0">
                <a:sym typeface="Wingdings" panose="05000000000000000000" pitchFamily="2" charset="2"/>
              </a:rPr>
              <a:t>  motif  part  object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Text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Character  word  word group  clause  sentence  story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Speech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Sample  spectral band  sound  …  phone  phoneme  word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63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59872" y="1211264"/>
            <a:ext cx="825092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sub-field of machine learning for learning </a:t>
            </a:r>
            <a:r>
              <a:rPr lang="en-US" b="1" dirty="0">
                <a:solidFill>
                  <a:srgbClr val="E68230"/>
                </a:solidFill>
              </a:rPr>
              <a:t>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Exceptionally effective at </a:t>
            </a:r>
            <a:r>
              <a:rPr lang="en-US" b="1" dirty="0">
                <a:solidFill>
                  <a:srgbClr val="E68230"/>
                </a:solidFill>
              </a:rPr>
              <a:t>learning patterns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learning algorithms attempt to learn (multiple levels of) representation by using a </a:t>
            </a:r>
            <a:r>
              <a:rPr lang="en-US" b="1" dirty="0">
                <a:solidFill>
                  <a:srgbClr val="E68230"/>
                </a:solidFill>
              </a:rPr>
              <a:t>hierarchy of multiple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provide the system </a:t>
            </a:r>
            <a:r>
              <a:rPr lang="en-US" b="1" dirty="0">
                <a:solidFill>
                  <a:srgbClr val="E68230"/>
                </a:solidFill>
              </a:rPr>
              <a:t>tons of information</a:t>
            </a:r>
            <a:r>
              <a:rPr lang="en-US" dirty="0"/>
              <a:t>, it begins to understand it and respond in useful ways.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75280" y="182564"/>
            <a:ext cx="8721674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sz="3600" dirty="0"/>
              <a:t>What is Deep Learning (DL) ? </a:t>
            </a:r>
          </a:p>
        </p:txBody>
      </p:sp>
      <p:pic>
        <p:nvPicPr>
          <p:cNvPr id="14" name="Picture 1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3029091"/>
            <a:ext cx="6890920" cy="3360939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2997103" y="6504597"/>
            <a:ext cx="6374361" cy="22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/>
              <a:t>https://</a:t>
            </a:r>
            <a:r>
              <a:rPr lang="en-US" sz="900" i="1" dirty="0" err="1"/>
              <a:t>www.xenonstack.com</a:t>
            </a:r>
            <a:r>
              <a:rPr lang="en-US" sz="900" i="1" dirty="0"/>
              <a:t>/blog/static/public/uploads/media/machine-learning-vs-deep-</a:t>
            </a:r>
            <a:r>
              <a:rPr lang="en-US" sz="900" i="1" dirty="0" err="1"/>
              <a:t>learning.png</a:t>
            </a:r>
            <a:endParaRPr lang="en-US" sz="900" i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62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54200" y="1231015"/>
            <a:ext cx="8458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/>
              <a:t>Manually designed features are often </a:t>
            </a:r>
            <a:r>
              <a:rPr lang="en-US" b="1" dirty="0">
                <a:solidFill>
                  <a:srgbClr val="E68230"/>
                </a:solidFill>
              </a:rPr>
              <a:t>over-specified</a:t>
            </a:r>
            <a:r>
              <a:rPr lang="en-US" dirty="0"/>
              <a:t>, </a:t>
            </a:r>
            <a:r>
              <a:rPr lang="en-US" b="1" dirty="0">
                <a:solidFill>
                  <a:srgbClr val="E68230"/>
                </a:solidFill>
              </a:rPr>
              <a:t>incomplete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and take a </a:t>
            </a:r>
            <a:r>
              <a:rPr lang="en-US" b="1" dirty="0">
                <a:solidFill>
                  <a:srgbClr val="E68230"/>
                </a:solidFill>
              </a:rPr>
              <a:t>long time to design </a:t>
            </a:r>
            <a:r>
              <a:rPr lang="en-US" dirty="0"/>
              <a:t>and validate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Learned Features are </a:t>
            </a:r>
            <a:r>
              <a:rPr lang="en-US" b="1" dirty="0">
                <a:solidFill>
                  <a:srgbClr val="E68230"/>
                </a:solidFill>
              </a:rPr>
              <a:t>easy to adapt</a:t>
            </a:r>
            <a:r>
              <a:rPr lang="en-US" dirty="0"/>
              <a:t>, </a:t>
            </a:r>
            <a:r>
              <a:rPr lang="en-US" b="1" dirty="0">
                <a:solidFill>
                  <a:srgbClr val="E68230"/>
                </a:solidFill>
              </a:rPr>
              <a:t>fast</a:t>
            </a:r>
            <a:r>
              <a:rPr lang="en-US" dirty="0"/>
              <a:t> to learn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Deep learning provides a very </a:t>
            </a:r>
            <a:r>
              <a:rPr lang="en-US" b="1" dirty="0">
                <a:solidFill>
                  <a:srgbClr val="E68230"/>
                </a:solidFill>
              </a:rPr>
              <a:t>flexible</a:t>
            </a:r>
            <a:r>
              <a:rPr lang="en-US" dirty="0"/>
              <a:t>, (almost?) </a:t>
            </a:r>
            <a:r>
              <a:rPr lang="en-US" b="1" dirty="0">
                <a:solidFill>
                  <a:srgbClr val="E68230"/>
                </a:solidFill>
              </a:rPr>
              <a:t>universal</a:t>
            </a:r>
            <a:r>
              <a:rPr lang="en-US" dirty="0"/>
              <a:t>, learnable framework for representing world, visual and linguistic information.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Can learn in both unsupervised and supervised ways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Effective </a:t>
            </a:r>
            <a:r>
              <a:rPr lang="en-US" b="1" dirty="0">
                <a:solidFill>
                  <a:srgbClr val="E68230"/>
                </a:solidFill>
              </a:rPr>
              <a:t>end-to-end </a:t>
            </a:r>
            <a:r>
              <a:rPr lang="en-US" dirty="0"/>
              <a:t>joint system learning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Utilize large amounts of training data</a:t>
            </a: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sz="3600" dirty="0"/>
              <a:t>Why is DL useful? </a:t>
            </a:r>
          </a:p>
        </p:txBody>
      </p:sp>
      <p:sp>
        <p:nvSpPr>
          <p:cNvPr id="8" name="Rectangle 7"/>
          <p:cNvSpPr/>
          <p:nvPr/>
        </p:nvSpPr>
        <p:spPr>
          <a:xfrm>
            <a:off x="1968500" y="4402370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Around 2010, DL started to outperform other ML techniques, </a:t>
            </a:r>
          </a:p>
          <a:p>
            <a:r>
              <a:rPr lang="en-US" dirty="0"/>
              <a:t>first in speech and vision, then in Natural Language Processing (NLP)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57" y="3263263"/>
            <a:ext cx="4569618" cy="345900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117F2-AA1B-FA4A-90CD-DBCEDEA2CA4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0722641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{951ED9B8-5385-B94C-8FCB-79A54B2C9E8F}tf10001069</Template>
  <TotalTime>1021</TotalTime>
  <Words>3237</Words>
  <Application>Microsoft Macintosh PowerPoint</Application>
  <PresentationFormat>寬螢幕</PresentationFormat>
  <Paragraphs>499</Paragraphs>
  <Slides>65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6" baseType="lpstr">
      <vt:lpstr>Poppins</vt:lpstr>
      <vt:lpstr>Arial</vt:lpstr>
      <vt:lpstr>Calibri</vt:lpstr>
      <vt:lpstr>Cambria Math</vt:lpstr>
      <vt:lpstr>Century Gothic</vt:lpstr>
      <vt:lpstr>Courier New</vt:lpstr>
      <vt:lpstr>Tahoma</vt:lpstr>
      <vt:lpstr>Times New Roman</vt:lpstr>
      <vt:lpstr>Wingdings</vt:lpstr>
      <vt:lpstr>Wingdings 3</vt:lpstr>
      <vt:lpstr>絲縷</vt:lpstr>
      <vt:lpstr>Introduction to Deep Learning Chapter 1: Introduction</vt:lpstr>
      <vt:lpstr>Contents</vt:lpstr>
      <vt:lpstr>Chapter Goals -- Introduction</vt:lpstr>
      <vt:lpstr>What is machine learning (ML)?</vt:lpstr>
      <vt:lpstr>PowerPoint 簡報</vt:lpstr>
      <vt:lpstr>PowerPoint 簡報</vt:lpstr>
      <vt:lpstr>Feature Hierarchy</vt:lpstr>
      <vt:lpstr>PowerPoint 簡報</vt:lpstr>
      <vt:lpstr>PowerPoint 簡報</vt:lpstr>
      <vt:lpstr>PowerPoint 簡報</vt:lpstr>
      <vt:lpstr>History of neural networks &amp; deep learning</vt:lpstr>
      <vt:lpstr>1958~1969: Birth of AI and Golden Era -- Perceptrons</vt:lpstr>
      <vt:lpstr>Training a perceptron</vt:lpstr>
      <vt:lpstr>Multi-Layer Perceptron</vt:lpstr>
      <vt:lpstr>1970~1980: 1st AI Winter</vt:lpstr>
      <vt:lpstr>1981~1998: AI Summer</vt:lpstr>
      <vt:lpstr>1999~2005: 2nd AI Winter</vt:lpstr>
      <vt:lpstr>2006~now: Thaw of AI Winter</vt:lpstr>
      <vt:lpstr>Deep Learning is here …</vt:lpstr>
      <vt:lpstr>ImageNet Large Scale Visual Recognition Challenge (ILSVRC)</vt:lpstr>
      <vt:lpstr>Some FUN now …</vt:lpstr>
      <vt:lpstr>(1/8) Automatic Colorization of B&amp;W Images</vt:lpstr>
      <vt:lpstr>(2/8) Automatically Adding Sounds</vt:lpstr>
      <vt:lpstr>(3/8) Automatic Machine Translation</vt:lpstr>
      <vt:lpstr>How Google Translate squeezes deep learning onto a phone!</vt:lpstr>
      <vt:lpstr>(4/8) Object Classification &amp; Detection in Photographs</vt:lpstr>
      <vt:lpstr>ConvNetJS: CIFAR-10 Demo</vt:lpstr>
      <vt:lpstr>(5/8) Automatic Handwriting Generation</vt:lpstr>
      <vt:lpstr>Automatic Handwriting Generation DEMO</vt:lpstr>
      <vt:lpstr>(6/8) Automatic Text Generation</vt:lpstr>
      <vt:lpstr>Automatic Music Synthesis</vt:lpstr>
      <vt:lpstr>(7/8) Automatic Image Caption Generation</vt:lpstr>
      <vt:lpstr>Automatic Image Captioning</vt:lpstr>
      <vt:lpstr>(8/8) Automatic Game Playing</vt:lpstr>
      <vt:lpstr>Game Playing Demo</vt:lpstr>
      <vt:lpstr>AlphaGo</vt:lpstr>
      <vt:lpstr>AlphaGo in the news!</vt:lpstr>
      <vt:lpstr>AlphaGo</vt:lpstr>
      <vt:lpstr>Alpha Go</vt:lpstr>
      <vt:lpstr>AlphaGo Zero</vt:lpstr>
      <vt:lpstr>Alpha Zero</vt:lpstr>
      <vt:lpstr>Techniques required for DL</vt:lpstr>
      <vt:lpstr>Python programming language</vt:lpstr>
      <vt:lpstr>Python programming language</vt:lpstr>
      <vt:lpstr>Why Python?</vt:lpstr>
      <vt:lpstr>Why Python?</vt:lpstr>
      <vt:lpstr>Why Python?</vt:lpstr>
      <vt:lpstr>Why Python?</vt:lpstr>
      <vt:lpstr>More Information on Python</vt:lpstr>
      <vt:lpstr>Installing Python</vt:lpstr>
      <vt:lpstr>Jupyter Notebooks</vt:lpstr>
      <vt:lpstr>Jupyter Notebooks</vt:lpstr>
      <vt:lpstr>Jupyter Notebooks</vt:lpstr>
      <vt:lpstr>Examples of running Python</vt:lpstr>
      <vt:lpstr>Running Python in Jupyter Notebooks</vt:lpstr>
      <vt:lpstr>Examples of running Python in Notebook</vt:lpstr>
      <vt:lpstr>PowerPoint 簡報</vt:lpstr>
      <vt:lpstr>Deep learning frameworks</vt:lpstr>
      <vt:lpstr>Deep Learning Frameworks (as of 2020/3)</vt:lpstr>
      <vt:lpstr>Deep learning frameworks</vt:lpstr>
      <vt:lpstr>Comparisons in modeling capabilities</vt:lpstr>
      <vt:lpstr>Comparisons in code</vt:lpstr>
      <vt:lpstr>Calculus</vt:lpstr>
      <vt:lpstr>What we learnt?</vt:lpstr>
      <vt:lpstr>What to do now?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Chapter 1: Introduction</dc:title>
  <dc:creator>Pao-Ann Hsiung</dc:creator>
  <cp:lastModifiedBy>Microsoft Office 使用者</cp:lastModifiedBy>
  <cp:revision>116</cp:revision>
  <dcterms:created xsi:type="dcterms:W3CDTF">2018-02-18T01:57:39Z</dcterms:created>
  <dcterms:modified xsi:type="dcterms:W3CDTF">2020-03-13T07:01:31Z</dcterms:modified>
</cp:coreProperties>
</file>